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58" r:id="rId3"/>
    <p:sldId id="261" r:id="rId4"/>
    <p:sldId id="274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72" r:id="rId13"/>
    <p:sldId id="273" r:id="rId14"/>
    <p:sldId id="268" r:id="rId15"/>
    <p:sldId id="269" r:id="rId16"/>
    <p:sldId id="270" r:id="rId17"/>
    <p:sldId id="271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1A17F-AF4B-403D-B6BB-A5E5586CBF2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8DD0B-2F8E-4085-A7C9-F3CDFD6E0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7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8DD0B-2F8E-4085-A7C9-F3CDFD6E06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6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BB4DE9-5241-40DD-A1B4-C775967E5136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1BF86E-C166-45B3-9CE3-E380E6E8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5137261"/>
            <a:ext cx="2971800" cy="958739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MPIO</a:t>
            </a:r>
            <a:r>
              <a:rPr lang="sr-Latn-RS" sz="1800" smtClean="0">
                <a:latin typeface="Arial" panose="020B0604020202020204" pitchFamily="34" charset="0"/>
                <a:cs typeface="Arial" panose="020B0604020202020204" pitchFamily="34" charset="0"/>
              </a:rPr>
              <a:t>, 2017.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Mravlje</a:t>
            </a:r>
            <a:r>
              <a:rPr lang="en-US" dirty="0" smtClean="0"/>
              <a:t> </a:t>
            </a:r>
            <a:r>
              <a:rPr lang="en-US" dirty="0" err="1" smtClean="0"/>
              <a:t>kolonije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(Ant Colony Optimization - ACO)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3733800"/>
            <a:ext cx="4953000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sr-Latn-RS" dirty="0" smtClean="0">
                <a:solidFill>
                  <a:schemeClr val="accent1"/>
                </a:solidFill>
              </a:rPr>
              <a:t> </a:t>
            </a:r>
            <a:r>
              <a:rPr lang="sr-Latn-RS" dirty="0" smtClean="0">
                <a:latin typeface="Arial" charset="0"/>
              </a:rPr>
              <a:t>Prof. </a:t>
            </a:r>
            <a:r>
              <a:rPr lang="en-US" dirty="0" err="1" smtClean="0">
                <a:latin typeface="Arial" charset="0"/>
              </a:rPr>
              <a:t>Zorica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Stanimirovi</a:t>
            </a:r>
            <a:r>
              <a:rPr lang="sr-Latn-CS" dirty="0" smtClean="0">
                <a:latin typeface="Arial" charset="0"/>
              </a:rPr>
              <a:t>ć</a:t>
            </a:r>
          </a:p>
          <a:p>
            <a:pPr algn="ctr">
              <a:spcBef>
                <a:spcPct val="20000"/>
              </a:spcBef>
            </a:pPr>
            <a:r>
              <a:rPr lang="sr-Latn-CS" dirty="0" smtClean="0">
                <a:latin typeface="Arial" charset="0"/>
              </a:rPr>
              <a:t>Faculty of Mathematics, </a:t>
            </a:r>
            <a:r>
              <a:rPr lang="en-US" dirty="0" smtClean="0">
                <a:latin typeface="Arial" charset="0"/>
              </a:rPr>
              <a:t>University of </a:t>
            </a:r>
            <a:r>
              <a:rPr lang="sr-Latn-CS" dirty="0" smtClean="0">
                <a:latin typeface="Arial" charset="0"/>
              </a:rPr>
              <a:t>Belgrade</a:t>
            </a:r>
            <a:endParaRPr lang="en-US" dirty="0" smtClean="0">
              <a:latin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dirty="0" smtClean="0">
                <a:latin typeface="Arial" charset="0"/>
              </a:rPr>
              <a:t>zoricast@matf.bg.ac.rs</a:t>
            </a:r>
          </a:p>
          <a:p>
            <a:endParaRPr lang="en-US" sz="2400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839200" cy="5638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60000"/>
              <a:buNone/>
            </a:pPr>
            <a:r>
              <a:rPr lang="sr-Latn-R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Mogu</a:t>
            </a:r>
            <a:r>
              <a:rPr 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će strategije </a:t>
            </a:r>
            <a:r>
              <a:rPr lang="sr-Latn-RS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osvežavanja feromona </a:t>
            </a:r>
            <a:r>
              <a:rPr 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(nastavak):</a:t>
            </a:r>
          </a:p>
          <a:p>
            <a:pPr>
              <a:buClr>
                <a:srgbClr val="002060"/>
              </a:buClr>
              <a:buNone/>
            </a:pPr>
            <a:r>
              <a:rPr lang="sr-Latn-R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Online delayed feromone update </a:t>
            </a:r>
          </a:p>
          <a:p>
            <a:pPr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Trag feromona </a:t>
            </a:r>
            <a:r>
              <a:rPr lang="el-GR" sz="2400" b="1" i="1" dirty="0" smtClean="0">
                <a:latin typeface="Times New Roman"/>
                <a:cs typeface="Times New Roman"/>
              </a:rPr>
              <a:t>τ</a:t>
            </a:r>
            <a:r>
              <a:rPr lang="sr-Latn-RS" sz="2400" b="1" i="1" baseline="-25000" dirty="0" smtClean="0">
                <a:latin typeface="Times New Roman"/>
                <a:cs typeface="Times New Roman"/>
              </a:rPr>
              <a:t>ij</a:t>
            </a:r>
            <a:r>
              <a:rPr lang="sr-Latn-RS" sz="2400" b="1" i="1" dirty="0" smtClean="0">
                <a:latin typeface="Times New Roman"/>
                <a:cs typeface="Times New Roman"/>
              </a:rPr>
              <a:t> 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se osvežava tek kada mrav konstruiše kompletno </a:t>
            </a:r>
          </a:p>
          <a:p>
            <a:pPr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rešenje. </a:t>
            </a:r>
          </a:p>
          <a:p>
            <a:pPr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lang="sr-Latn-RS" sz="2400" dirty="0" smtClean="0">
                <a:latin typeface="Calibri" pitchFamily="34" charset="0"/>
              </a:rPr>
              <a:t>rav će osvežiti trag feromona proporcionalno kvalitetu </a:t>
            </a:r>
          </a:p>
          <a:p>
            <a:pPr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</a:rPr>
              <a:t>rešenja koji je konstruisao.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2400" i="1" dirty="0" smtClean="0">
                <a:latin typeface="Calibri" pitchFamily="34" charset="0"/>
                <a:cs typeface="Calibri" pitchFamily="34" charset="0"/>
              </a:rPr>
              <a:t> </a:t>
            </a:r>
            <a:endParaRPr lang="sr-Latn-RS" sz="2400" b="1" i="1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3.   Offline feromone update </a:t>
            </a: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Trag feromona </a:t>
            </a:r>
            <a:r>
              <a:rPr lang="el-GR" sz="2400" b="1" i="1" dirty="0" smtClean="0">
                <a:latin typeface="Times New Roman"/>
                <a:cs typeface="Times New Roman"/>
              </a:rPr>
              <a:t>τ</a:t>
            </a:r>
            <a:r>
              <a:rPr lang="sr-Latn-RS" sz="2400" b="1" i="1" baseline="-25000" dirty="0" smtClean="0">
                <a:latin typeface="Times New Roman"/>
                <a:cs typeface="Times New Roman"/>
              </a:rPr>
              <a:t>ij</a:t>
            </a:r>
            <a:r>
              <a:rPr lang="sr-Latn-RS" sz="2400" b="1" i="1" dirty="0" smtClean="0">
                <a:latin typeface="Times New Roman"/>
                <a:cs typeface="Times New Roman"/>
              </a:rPr>
              <a:t> 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se osvežava tek kada svi mravi generišu kompletno</a:t>
            </a: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rešenje. Ova strategija ima više varijanti:</a:t>
            </a: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3.a) </a:t>
            </a:r>
            <a:r>
              <a:rPr lang="en-US" sz="2400" b="1" i="1" dirty="0" smtClean="0">
                <a:latin typeface="Calibri" pitchFamily="34" charset="0"/>
              </a:rPr>
              <a:t>Quality-based pheromone update</a:t>
            </a:r>
            <a:endParaRPr lang="sr-Latn-RS" sz="2400" b="1" i="1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Trag feromona se osvežava vrednošću koja je proporcionalna ili najboljem pronađenom rešenju ili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k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najboljih rešenja.</a:t>
            </a:r>
            <a:endParaRPr lang="sr-Latn-RS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endParaRPr lang="sr-Latn-RS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endParaRPr lang="sr-Latn-RS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endParaRPr lang="sr-Latn-R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458200" cy="5791200"/>
          </a:xfrm>
        </p:spPr>
        <p:txBody>
          <a:bodyPr>
            <a:normAutofit fontScale="32500" lnSpcReduction="20000"/>
          </a:bodyPr>
          <a:lstStyle/>
          <a:p>
            <a:pPr>
              <a:buClr>
                <a:schemeClr val="tx1"/>
              </a:buClr>
              <a:buSzPct val="60000"/>
              <a:buNone/>
            </a:pPr>
            <a:r>
              <a:rPr lang="sr-Latn-RS" sz="7400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en-US" sz="7400" dirty="0" err="1" smtClean="0">
                <a:latin typeface="Calibri" pitchFamily="34" charset="0"/>
                <a:cs typeface="Calibri" pitchFamily="34" charset="0"/>
              </a:rPr>
              <a:t>Mogu</a:t>
            </a:r>
            <a:r>
              <a:rPr lang="sr-Latn-RS" sz="7400" dirty="0" smtClean="0">
                <a:latin typeface="Calibri" pitchFamily="34" charset="0"/>
                <a:cs typeface="Calibri" pitchFamily="34" charset="0"/>
              </a:rPr>
              <a:t>će strategije </a:t>
            </a:r>
            <a:r>
              <a:rPr lang="sr-Latn-RS" sz="7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osvežavanja feromona</a:t>
            </a:r>
            <a:r>
              <a:rPr lang="sr-Latn-RS" sz="7400" dirty="0" smtClean="0">
                <a:latin typeface="Calibri" pitchFamily="34" charset="0"/>
                <a:cs typeface="Calibri" pitchFamily="34" charset="0"/>
              </a:rPr>
              <a:t>(nastavak):</a:t>
            </a:r>
          </a:p>
          <a:p>
            <a:pPr>
              <a:buClr>
                <a:schemeClr val="tx1"/>
              </a:buClr>
              <a:buSzPct val="60000"/>
              <a:buNone/>
            </a:pPr>
            <a:endParaRPr lang="sr-Latn-RS" sz="7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7400" b="1" i="1" dirty="0" smtClean="0">
                <a:latin typeface="Calibri" pitchFamily="34" charset="0"/>
                <a:cs typeface="Calibri" pitchFamily="34" charset="0"/>
              </a:rPr>
              <a:t>3.   Offline feromone update </a:t>
            </a:r>
            <a:endParaRPr lang="sr-Latn-RS" sz="7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sr-Latn-RS" sz="7400" b="1" i="1" dirty="0" smtClean="0">
                <a:latin typeface="Calibri" pitchFamily="34" charset="0"/>
                <a:cs typeface="Calibri" pitchFamily="34" charset="0"/>
              </a:rPr>
              <a:t>3.a) </a:t>
            </a:r>
            <a:r>
              <a:rPr lang="en-US" sz="7400" b="1" i="1" dirty="0" smtClean="0">
                <a:latin typeface="Calibri" pitchFamily="34" charset="0"/>
              </a:rPr>
              <a:t>Quality-based pheromone update</a:t>
            </a:r>
            <a:endParaRPr lang="sr-Latn-RS" sz="7400" b="1" i="1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endParaRPr lang="sr-Latn-RS" sz="7400" b="1" i="1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b="1" i="1" dirty="0" smtClean="0">
                <a:latin typeface="Calibri" pitchFamily="34" charset="0"/>
                <a:cs typeface="Calibri" pitchFamily="34" charset="0"/>
              </a:rPr>
              <a:t>       3.b) Rank-based</a:t>
            </a:r>
            <a:r>
              <a:rPr lang="en-US" sz="7400" b="1" i="1" dirty="0" smtClean="0">
                <a:latin typeface="Calibri" pitchFamily="34" charset="0"/>
              </a:rPr>
              <a:t> pheromone update</a:t>
            </a:r>
            <a:endParaRPr lang="sr-Latn-RS" sz="7400" b="1" i="1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b="1" i="1" dirty="0" smtClean="0">
                <a:latin typeface="Calibri" pitchFamily="34" charset="0"/>
              </a:rPr>
              <a:t>        </a:t>
            </a:r>
            <a:r>
              <a:rPr lang="sr-Latn-RS" sz="7400" dirty="0" smtClean="0">
                <a:latin typeface="Calibri" pitchFamily="34" charset="0"/>
              </a:rPr>
              <a:t>Samo mravi koji su našli </a:t>
            </a:r>
            <a:r>
              <a:rPr lang="sr-Latn-RS" sz="7400" b="1" dirty="0" smtClean="0">
                <a:latin typeface="Calibri" pitchFamily="34" charset="0"/>
              </a:rPr>
              <a:t>k</a:t>
            </a:r>
            <a:r>
              <a:rPr lang="sr-Latn-RS" sz="7400" dirty="0" smtClean="0">
                <a:latin typeface="Calibri" pitchFamily="34" charset="0"/>
              </a:rPr>
              <a:t> najboljih rešenja mogu da osveže trag feromona, proporcionalno kvalitetu rešenja.</a:t>
            </a:r>
          </a:p>
          <a:p>
            <a:pPr marL="514350" indent="-514350">
              <a:buClr>
                <a:srgbClr val="002060"/>
              </a:buClr>
              <a:buNone/>
            </a:pPr>
            <a:endParaRPr lang="sr-Latn-RS" sz="7400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b="1" i="1" dirty="0" smtClean="0">
                <a:latin typeface="Calibri" pitchFamily="34" charset="0"/>
                <a:cs typeface="Calibri" pitchFamily="34" charset="0"/>
              </a:rPr>
              <a:t>      3.c) Worst </a:t>
            </a:r>
            <a:r>
              <a:rPr lang="en-US" sz="7400" b="1" i="1" dirty="0" smtClean="0">
                <a:latin typeface="Calibri" pitchFamily="34" charset="0"/>
              </a:rPr>
              <a:t>pheromone update</a:t>
            </a:r>
            <a:endParaRPr lang="sr-Latn-RS" sz="7400" b="1" i="1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b="1" i="1" dirty="0" smtClean="0">
                <a:latin typeface="Calibri" pitchFamily="34" charset="0"/>
              </a:rPr>
              <a:t>        </a:t>
            </a:r>
            <a:r>
              <a:rPr lang="sr-Latn-RS" sz="7400" dirty="0" smtClean="0">
                <a:latin typeface="Calibri" pitchFamily="34" charset="0"/>
              </a:rPr>
              <a:t>Mravi koji generišu najgore rešenje će smanjiti trag feromona, za ostale tra feromona ostaje nepromenjen.</a:t>
            </a:r>
          </a:p>
          <a:p>
            <a:pPr marL="514350" indent="-514350">
              <a:buClr>
                <a:srgbClr val="002060"/>
              </a:buClr>
              <a:buNone/>
            </a:pPr>
            <a:endParaRPr lang="sr-Latn-RS" sz="7400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dirty="0" smtClean="0">
                <a:latin typeface="Calibri" pitchFamily="34" charset="0"/>
              </a:rPr>
              <a:t>      </a:t>
            </a:r>
            <a:r>
              <a:rPr lang="sr-Latn-RS" sz="7400" b="1" i="1" dirty="0" smtClean="0">
                <a:latin typeface="Calibri" pitchFamily="34" charset="0"/>
                <a:cs typeface="Calibri" pitchFamily="34" charset="0"/>
              </a:rPr>
              <a:t>3.d) Elitist </a:t>
            </a:r>
            <a:r>
              <a:rPr lang="en-US" sz="7400" b="1" i="1" dirty="0" smtClean="0">
                <a:latin typeface="Calibri" pitchFamily="34" charset="0"/>
              </a:rPr>
              <a:t>pheromone update</a:t>
            </a:r>
            <a:endParaRPr lang="sr-Latn-RS" sz="7400" b="1" i="1" dirty="0" smtClean="0">
              <a:latin typeface="Calibri" pitchFamily="34" charset="0"/>
            </a:endParaRP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7400" dirty="0" smtClean="0">
                <a:latin typeface="Calibri" pitchFamily="34" charset="0"/>
              </a:rPr>
              <a:t>        Samo mrav koji je našao najbolje rešenje će pojačati feromon da bi usmerio pretragu u tom smeru.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44C30"/>
                </a:solidFill>
              </a:rPr>
              <a:t>ACO</a:t>
            </a:r>
            <a:r>
              <a:rPr lang="sr-Latn-RS" dirty="0" smtClean="0">
                <a:solidFill>
                  <a:srgbClr val="F44C30"/>
                </a:solidFill>
              </a:rPr>
              <a:t> for Travelling Salesman Problem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915400" cy="541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sz="2400" b="1" u="sng" dirty="0" smtClean="0">
                <a:latin typeface="Calibri" pitchFamily="34" charset="0"/>
              </a:rPr>
              <a:t>Problem trgovačkog putnika (TSP)</a:t>
            </a:r>
          </a:p>
          <a:p>
            <a:pPr>
              <a:buNone/>
            </a:pPr>
            <a:endParaRPr lang="sr-Latn-R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Dat je skup čvorova V koji predstavljaju gradove 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|V|</a:t>
            </a:r>
            <a:r>
              <a:rPr lang="en-US" sz="2400" i="1" dirty="0" smtClean="0">
                <a:latin typeface="Calibri" pitchFamily="34" charset="0"/>
                <a:cs typeface="Calibri" panose="020F0502020204030204" pitchFamily="34" charset="0"/>
              </a:rPr>
              <a:t>=n </a:t>
            </a:r>
            <a:endParaRPr lang="sr-Latn-RS" sz="2400" i="1" dirty="0" smtClean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Latn-RS" sz="2400" i="1" dirty="0" smtClean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Skup grana E je skup svih uređenih parova (i,j), </a:t>
            </a:r>
            <a:r>
              <a:rPr lang="en-US" sz="2400" dirty="0" err="1" smtClean="0">
                <a:latin typeface="Calibri" pitchFamily="34" charset="0"/>
                <a:cs typeface="Calibri" panose="020F0502020204030204" pitchFamily="34" charset="0"/>
              </a:rPr>
              <a:t>i,j</a:t>
            </a:r>
            <a:r>
              <a:rPr lang="en-US" sz="2400" i="1" dirty="0" smtClean="0">
                <a:latin typeface="Calibri" pitchFamily="34" charset="0"/>
                <a:cs typeface="Calibri" panose="020F0502020204030204" pitchFamily="34" charset="0"/>
                <a:sym typeface="Symbol"/>
              </a:rPr>
              <a:t></a:t>
            </a:r>
            <a:r>
              <a:rPr lang="sr-Latn-RS" sz="2400" i="1" dirty="0" smtClean="0">
                <a:latin typeface="Calibri" pitchFamily="34" charset="0"/>
                <a:cs typeface="Calibri" panose="020F0502020204030204" pitchFamily="34" charset="0"/>
                <a:sym typeface="Symbol"/>
              </a:rPr>
              <a:t>V</a:t>
            </a:r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sr-Latn-RS" sz="2400" dirty="0" smtClean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Svakoj grani (i,j) je dodeljena težina C</a:t>
            </a:r>
            <a:r>
              <a:rPr lang="sr-Latn-RS" sz="2400" baseline="-25000" dirty="0" smtClean="0">
                <a:latin typeface="Calibri" pitchFamily="34" charset="0"/>
                <a:cs typeface="Calibri" panose="020F0502020204030204" pitchFamily="34" charset="0"/>
              </a:rPr>
              <a:t>ij</a:t>
            </a:r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 (troškovi putovanja od i do j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, obi</a:t>
            </a:r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č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no </a:t>
            </a:r>
            <a:r>
              <a:rPr lang="en-US" sz="2400" dirty="0" err="1" smtClean="0">
                <a:latin typeface="Calibri" pitchFamily="34" charset="0"/>
                <a:cs typeface="Calibri" panose="020F0502020204030204" pitchFamily="34" charset="0"/>
              </a:rPr>
              <a:t>proporcionalni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anose="020F0502020204030204" pitchFamily="34" charset="0"/>
              </a:rPr>
              <a:t>rastojanju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anose="020F0502020204030204" pitchFamily="34" charset="0"/>
              </a:rPr>
              <a:t>d</a:t>
            </a:r>
            <a:r>
              <a:rPr lang="en-US" sz="2400" baseline="-25000" dirty="0" err="1" smtClean="0">
                <a:latin typeface="Calibri" pitchFamily="34" charset="0"/>
                <a:cs typeface="Calibri" panose="020F0502020204030204" pitchFamily="34" charset="0"/>
              </a:rPr>
              <a:t>ij</a:t>
            </a:r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) </a:t>
            </a:r>
          </a:p>
          <a:p>
            <a:pPr marL="0" indent="0">
              <a:buNone/>
            </a:pPr>
            <a:endParaRPr lang="sr-Latn-RS" sz="2400" dirty="0" smtClean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Dobijamo usmereni težinski graf </a:t>
            </a:r>
            <a:r>
              <a:rPr lang="sr-Latn-RS" sz="2400" i="1" dirty="0" smtClean="0">
                <a:latin typeface="Calibri" pitchFamily="34" charset="0"/>
                <a:cs typeface="Calibri" panose="020F0502020204030204" pitchFamily="34" charset="0"/>
              </a:rPr>
              <a:t>G=(V,E)</a:t>
            </a:r>
          </a:p>
          <a:p>
            <a:pPr marL="0" indent="0">
              <a:buNone/>
            </a:pPr>
            <a:endParaRPr lang="sr-Latn-RS" sz="2400" i="1" dirty="0" smtClean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Treba naći turu u grafu sa najmanjom cenom, odnosno  turu trgovačkog putnika sa najmanjim troškovima</a:t>
            </a:r>
          </a:p>
          <a:p>
            <a:endParaRPr lang="en-US" sz="2400" dirty="0" smtClean="0">
              <a:latin typeface="Calibri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TSP </a:t>
            </a:r>
            <a:r>
              <a:rPr lang="en-US" sz="2400" dirty="0" err="1" smtClean="0">
                <a:latin typeface="Calibri" pitchFamily="34" charset="0"/>
                <a:cs typeface="Calibri" panose="020F0502020204030204" pitchFamily="34" charset="0"/>
              </a:rPr>
              <a:t>spada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 u </a:t>
            </a:r>
            <a:r>
              <a:rPr lang="en-US" sz="2400" dirty="0" err="1" smtClean="0">
                <a:latin typeface="Calibri" pitchFamily="34" charset="0"/>
                <a:cs typeface="Calibri" panose="020F0502020204030204" pitchFamily="34" charset="0"/>
              </a:rPr>
              <a:t>klasu</a:t>
            </a:r>
            <a:r>
              <a:rPr lang="en-US" sz="2400" dirty="0" smtClean="0">
                <a:latin typeface="Calibri" pitchFamily="34" charset="0"/>
                <a:cs typeface="Calibri" panose="020F0502020204030204" pitchFamily="34" charset="0"/>
              </a:rPr>
              <a:t> NP</a:t>
            </a:r>
            <a:r>
              <a:rPr lang="sr-Latn-RS" sz="2400" dirty="0" smtClean="0">
                <a:latin typeface="Calibri" pitchFamily="34" charset="0"/>
                <a:cs typeface="Calibri" panose="020F0502020204030204" pitchFamily="34" charset="0"/>
              </a:rPr>
              <a:t>-teških problema komb. optimizacije</a:t>
            </a:r>
            <a:endParaRPr lang="en-US" sz="2400" dirty="0" smtClean="0">
              <a:latin typeface="Calibri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sr-Latn-RS" sz="2400" b="1" i="1" dirty="0" smtClean="0">
              <a:latin typeface="Calibri" pitchFamily="34" charset="0"/>
            </a:endParaRP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solidFill>
                  <a:srgbClr val="F44C30"/>
                </a:solidFill>
              </a:rPr>
              <a:t>Travelling Salesman Problem</a:t>
            </a:r>
            <a:endParaRPr lang="en-US" dirty="0">
              <a:solidFill>
                <a:srgbClr val="F44C3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3886200" cy="2404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22955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59247"/>
            <a:ext cx="3518122" cy="287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2667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3028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20" y="4648200"/>
            <a:ext cx="501343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547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44C30"/>
                </a:solidFill>
              </a:rPr>
              <a:t>ACO</a:t>
            </a:r>
            <a:r>
              <a:rPr lang="sr-Latn-RS" dirty="0" smtClean="0">
                <a:solidFill>
                  <a:srgbClr val="F44C30"/>
                </a:solidFill>
              </a:rPr>
              <a:t> for Travelling Salesman Problem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Definicija traga feromona i način konstrukcije rešenja?</a:t>
            </a:r>
          </a:p>
          <a:p>
            <a:r>
              <a:rPr lang="en-US" sz="2400" b="1" dirty="0" smtClean="0">
                <a:latin typeface="Calibri" pitchFamily="34" charset="0"/>
              </a:rPr>
              <a:t>T</a:t>
            </a:r>
            <a:r>
              <a:rPr lang="sr-Latn-RS" sz="2400" b="1" dirty="0" smtClean="0">
                <a:latin typeface="Calibri" pitchFamily="34" charset="0"/>
              </a:rPr>
              <a:t>rag feromona </a:t>
            </a:r>
            <a:r>
              <a:rPr lang="sr-Latn-RS" sz="2400" dirty="0" smtClean="0">
                <a:latin typeface="Calibri" pitchFamily="34" charset="0"/>
              </a:rPr>
              <a:t>se dodeljuje svakoj grani </a:t>
            </a:r>
            <a:r>
              <a:rPr lang="sr-Latn-RS" sz="2400" b="1" i="1" dirty="0" smtClean="0">
                <a:latin typeface="Calibri" pitchFamily="34" charset="0"/>
              </a:rPr>
              <a:t>(i,j)</a:t>
            </a: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    </a:t>
            </a:r>
            <a:r>
              <a:rPr lang="en-US" sz="2400" dirty="0" smtClean="0">
                <a:latin typeface="Calibri" pitchFamily="34" charset="0"/>
              </a:rPr>
              <a:t>M</a:t>
            </a:r>
            <a:r>
              <a:rPr lang="sr-Latn-RS" sz="2400" dirty="0" smtClean="0">
                <a:latin typeface="Calibri" pitchFamily="34" charset="0"/>
              </a:rPr>
              <a:t>ože se predstaviti matricom feromona </a:t>
            </a:r>
            <a:r>
              <a:rPr lang="sr-Latn-R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i="1" dirty="0" smtClean="0">
                <a:latin typeface="Calibri" pitchFamily="34" charset="0"/>
                <a:cs typeface="Times New Roman"/>
              </a:rPr>
              <a:t>τ</a:t>
            </a:r>
            <a:r>
              <a:rPr lang="sr-Latn-RS" sz="2400" b="1" i="1" dirty="0" smtClean="0">
                <a:latin typeface="Calibri" pitchFamily="34" charset="0"/>
                <a:cs typeface="Times New Roman"/>
              </a:rPr>
              <a:t> </a:t>
            </a:r>
            <a:r>
              <a:rPr lang="sr-Latn-RS" sz="2400" i="1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[</a:t>
            </a:r>
            <a:r>
              <a:rPr lang="el-GR" sz="2400" b="1" i="1" dirty="0" smtClean="0">
                <a:latin typeface="Calibri" pitchFamily="34" charset="0"/>
                <a:cs typeface="Times New Roman"/>
              </a:rPr>
              <a:t>τ</a:t>
            </a:r>
            <a:r>
              <a:rPr lang="sr-Latn-RS" sz="2400" b="1" i="1" baseline="-25000" dirty="0" smtClean="0">
                <a:latin typeface="Calibri" pitchFamily="34" charset="0"/>
                <a:cs typeface="Times New Roman"/>
              </a:rPr>
              <a:t>ij</a:t>
            </a:r>
            <a:r>
              <a:rPr lang="en-US" sz="2400" b="1" i="1" baseline="-25000" dirty="0" smtClean="0">
                <a:latin typeface="Calibri" pitchFamily="34" charset="0"/>
                <a:cs typeface="Times New Roman"/>
              </a:rPr>
              <a:t> </a:t>
            </a:r>
            <a:r>
              <a:rPr lang="en-US" sz="2400" b="1" i="1" dirty="0" smtClean="0">
                <a:latin typeface="Calibri" pitchFamily="34" charset="0"/>
                <a:cs typeface="Times New Roman"/>
              </a:rPr>
              <a:t>], </a:t>
            </a:r>
            <a:r>
              <a:rPr lang="en-US" sz="2400" dirty="0" err="1" smtClean="0">
                <a:latin typeface="Calibri" pitchFamily="34" charset="0"/>
                <a:cs typeface="Times New Roman"/>
              </a:rPr>
              <a:t>gde</a:t>
            </a:r>
            <a:r>
              <a:rPr lang="en-US" sz="2400" dirty="0" smtClean="0">
                <a:latin typeface="Calibri" pitchFamily="34" charset="0"/>
                <a:cs typeface="Times New Roman"/>
              </a:rPr>
              <a:t> </a:t>
            </a:r>
            <a:r>
              <a:rPr lang="sr-Latn-RS" sz="24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i="1" dirty="0" smtClean="0">
                <a:latin typeface="Calibri" pitchFamily="34" charset="0"/>
                <a:cs typeface="Times New Roman"/>
              </a:rPr>
              <a:t>τ</a:t>
            </a:r>
            <a:r>
              <a:rPr lang="sr-Latn-RS" sz="2400" b="1" i="1" baseline="-25000" dirty="0" smtClean="0">
                <a:latin typeface="Calibri" pitchFamily="34" charset="0"/>
                <a:cs typeface="Times New Roman"/>
              </a:rPr>
              <a:t>ij</a:t>
            </a:r>
            <a:r>
              <a:rPr lang="sr-Latn-RS" sz="2400" b="1" i="1" dirty="0" smtClean="0">
                <a:latin typeface="Calibri" pitchFamily="34" charset="0"/>
                <a:cs typeface="Times New Roman"/>
              </a:rPr>
              <a:t> </a:t>
            </a:r>
            <a:r>
              <a:rPr lang="en-US" sz="2400" dirty="0" err="1" smtClean="0">
                <a:latin typeface="Calibri" pitchFamily="34" charset="0"/>
                <a:cs typeface="Times New Roman"/>
              </a:rPr>
              <a:t>predstavlja</a:t>
            </a:r>
            <a:r>
              <a:rPr lang="en-US" sz="2400" dirty="0" smtClean="0">
                <a:latin typeface="Calibri" pitchFamily="34" charset="0"/>
                <a:cs typeface="Times New Roman"/>
              </a:rPr>
              <a:t> </a:t>
            </a:r>
            <a:r>
              <a:rPr lang="sr-Latn-RS" sz="2400" dirty="0" smtClean="0">
                <a:latin typeface="Calibri" pitchFamily="34" charset="0"/>
                <a:cs typeface="Times New Roman"/>
              </a:rPr>
              <a:t>     </a:t>
            </a:r>
            <a:r>
              <a:rPr lang="en-US" sz="2400" dirty="0" err="1" smtClean="0">
                <a:latin typeface="Calibri" pitchFamily="34" charset="0"/>
                <a:cs typeface="Times New Roman"/>
              </a:rPr>
              <a:t>po</a:t>
            </a:r>
            <a:r>
              <a:rPr lang="sr-Latn-RS" sz="2400" dirty="0" smtClean="0">
                <a:latin typeface="Calibri" pitchFamily="34" charset="0"/>
                <a:cs typeface="Times New Roman"/>
              </a:rPr>
              <a:t>željnost grane </a:t>
            </a:r>
            <a:r>
              <a:rPr lang="sr-Latn-RS" sz="2400" b="1" i="1" dirty="0" smtClean="0">
                <a:latin typeface="Calibri" pitchFamily="34" charset="0"/>
                <a:cs typeface="Times New Roman"/>
              </a:rPr>
              <a:t>(i,j) </a:t>
            </a:r>
            <a:r>
              <a:rPr lang="sr-Latn-RS" sz="2400" b="1" dirty="0" smtClean="0">
                <a:latin typeface="Calibri" pitchFamily="34" charset="0"/>
                <a:cs typeface="Times New Roman"/>
              </a:rPr>
              <a:t> </a:t>
            </a:r>
            <a:r>
              <a:rPr lang="sr-Latn-RS" sz="2400" dirty="0" smtClean="0">
                <a:latin typeface="Calibri" pitchFamily="34" charset="0"/>
                <a:cs typeface="Times New Roman"/>
              </a:rPr>
              <a:t>u turi trgovačkog putnika</a:t>
            </a: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  <a:cs typeface="Times New Roman"/>
              </a:rPr>
              <a:t>    Matrica traga feromona se inicijalizuje nekim početnim (obično jednakim) vrednostima ili vrednostima koje su obrnuto proporcionalne troškovima puta od i do j.</a:t>
            </a:r>
          </a:p>
          <a:p>
            <a:pPr>
              <a:buFontTx/>
              <a:buChar char="-"/>
            </a:pPr>
            <a:endParaRPr lang="sr-Latn-RS" sz="2400" dirty="0" smtClean="0">
              <a:latin typeface="Calibri" pitchFamily="34" charset="0"/>
            </a:endParaRPr>
          </a:p>
          <a:p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sr-Latn-RS" sz="2400" b="1" dirty="0" smtClean="0">
                <a:latin typeface="Calibri" pitchFamily="34" charset="0"/>
              </a:rPr>
              <a:t>Rešenje se konstruiše </a:t>
            </a:r>
            <a:r>
              <a:rPr lang="sr-Latn-RS" sz="2400" dirty="0" smtClean="0">
                <a:latin typeface="Calibri" pitchFamily="34" charset="0"/>
              </a:rPr>
              <a:t>kao stohastička tura - svaki mrav konstruiše turu na stohastički način: za proizvoljno izabrani polazni grad </a:t>
            </a:r>
            <a:r>
              <a:rPr lang="sr-Latn-RS" sz="2400" b="1" i="1" dirty="0" smtClean="0">
                <a:latin typeface="Calibri" pitchFamily="34" charset="0"/>
              </a:rPr>
              <a:t>i, </a:t>
            </a:r>
            <a:r>
              <a:rPr lang="sr-Latn-RS" sz="2400" dirty="0" smtClean="0">
                <a:latin typeface="Calibri" pitchFamily="34" charset="0"/>
              </a:rPr>
              <a:t>naredni grad </a:t>
            </a:r>
            <a:r>
              <a:rPr lang="sr-Latn-RS" sz="2400" b="1" i="1" dirty="0" smtClean="0">
                <a:latin typeface="Calibri" pitchFamily="34" charset="0"/>
              </a:rPr>
              <a:t>j </a:t>
            </a:r>
            <a:r>
              <a:rPr lang="sr-Latn-RS" sz="2400" dirty="0" smtClean="0">
                <a:latin typeface="Calibri" pitchFamily="34" charset="0"/>
              </a:rPr>
              <a:t>se bira sa verovatnoćom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029200"/>
            <a:ext cx="322118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60270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i="1" dirty="0" smtClean="0">
                <a:latin typeface="Calibri" pitchFamily="34" charset="0"/>
              </a:rPr>
              <a:t>S</a:t>
            </a:r>
            <a:r>
              <a:rPr lang="sr-Latn-RS" sz="2400" dirty="0" smtClean="0">
                <a:latin typeface="Calibri" pitchFamily="34" charset="0"/>
              </a:rPr>
              <a:t>= skup neposećenih čvorova iz V</a:t>
            </a:r>
          </a:p>
          <a:p>
            <a:r>
              <a:rPr lang="sr-Latn-RS" sz="2400" dirty="0" smtClean="0">
                <a:latin typeface="Calibri" pitchFamily="34" charset="0"/>
              </a:rPr>
              <a:t>U početnoj iteraciji, svaki mrav bira polazni grad </a:t>
            </a:r>
            <a:r>
              <a:rPr lang="sr-Latn-RS" sz="2400" b="1" i="1" dirty="0" smtClean="0">
                <a:latin typeface="Calibri" pitchFamily="34" charset="0"/>
              </a:rPr>
              <a:t>i </a:t>
            </a:r>
            <a:r>
              <a:rPr lang="sr-Latn-RS" sz="2400" dirty="0" smtClean="0">
                <a:latin typeface="Calibri" pitchFamily="34" charset="0"/>
              </a:rPr>
              <a:t>na slučajan način.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44C30"/>
                </a:solidFill>
              </a:rPr>
              <a:t>ACO</a:t>
            </a:r>
            <a:r>
              <a:rPr lang="sr-Latn-RS" dirty="0" smtClean="0">
                <a:solidFill>
                  <a:srgbClr val="F44C30"/>
                </a:solidFill>
              </a:rPr>
              <a:t> for Travelling Salesman Problem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400" b="1" dirty="0" smtClean="0">
                <a:latin typeface="Calibri" pitchFamily="34" charset="0"/>
              </a:rPr>
              <a:t>Modifikacija:</a:t>
            </a:r>
          </a:p>
          <a:p>
            <a:r>
              <a:rPr lang="en-US" sz="2400" dirty="0" smtClean="0">
                <a:latin typeface="Calibri" pitchFamily="34" charset="0"/>
              </a:rPr>
              <a:t>D</a:t>
            </a:r>
            <a:r>
              <a:rPr lang="sr-Latn-RS" sz="2400" dirty="0" smtClean="0">
                <a:latin typeface="Calibri" pitchFamily="34" charset="0"/>
              </a:rPr>
              <a:t>efinišimo </a:t>
            </a:r>
            <a:r>
              <a:rPr lang="sr-Latn-RS" sz="2400" b="1" i="1" dirty="0" smtClean="0">
                <a:latin typeface="Calibri" pitchFamily="34" charset="0"/>
                <a:sym typeface="Symbol"/>
              </a:rPr>
              <a:t></a:t>
            </a:r>
            <a:r>
              <a:rPr lang="sr-Latn-RS" sz="2400" b="1" i="1" baseline="-25000" dirty="0" smtClean="0">
                <a:latin typeface="Calibri" pitchFamily="34" charset="0"/>
                <a:sym typeface="Symbol"/>
              </a:rPr>
              <a:t>ij</a:t>
            </a:r>
            <a:r>
              <a:rPr lang="sr-Latn-RS" sz="2400" b="1" i="1" dirty="0" smtClean="0">
                <a:latin typeface="Calibri" pitchFamily="34" charset="0"/>
                <a:sym typeface="Symbol"/>
              </a:rPr>
              <a:t> =1/d</a:t>
            </a:r>
            <a:r>
              <a:rPr lang="sr-Latn-RS" sz="2400" b="1" i="1" baseline="-25000" dirty="0" smtClean="0">
                <a:latin typeface="Calibri" pitchFamily="34" charset="0"/>
                <a:sym typeface="Symbol"/>
              </a:rPr>
              <a:t>ij</a:t>
            </a:r>
            <a:r>
              <a:rPr lang="sr-Latn-RS" sz="2400" b="1" baseline="-25000" dirty="0" smtClean="0">
                <a:latin typeface="Calibri" pitchFamily="34" charset="0"/>
                <a:sym typeface="Symbol"/>
              </a:rPr>
              <a:t>,</a:t>
            </a:r>
            <a:r>
              <a:rPr lang="sr-Latn-RS" sz="2400" b="1" dirty="0" smtClean="0">
                <a:latin typeface="Calibri" pitchFamily="34" charset="0"/>
                <a:sym typeface="Symbol"/>
              </a:rPr>
              <a:t> </a:t>
            </a:r>
            <a:r>
              <a:rPr lang="sr-Latn-RS" sz="2400" dirty="0" smtClean="0">
                <a:latin typeface="Calibri" pitchFamily="34" charset="0"/>
                <a:sym typeface="Symbol"/>
              </a:rPr>
              <a:t>gde je </a:t>
            </a:r>
            <a:r>
              <a:rPr lang="sr-Latn-RS" sz="2400" b="1" i="1" dirty="0" smtClean="0">
                <a:latin typeface="Calibri" pitchFamily="34" charset="0"/>
                <a:sym typeface="Symbol"/>
              </a:rPr>
              <a:t>d</a:t>
            </a:r>
            <a:r>
              <a:rPr lang="sr-Latn-RS" sz="2400" b="1" i="1" baseline="-25000" dirty="0" smtClean="0">
                <a:latin typeface="Calibri" pitchFamily="34" charset="0"/>
                <a:sym typeface="Symbol"/>
              </a:rPr>
              <a:t>ij </a:t>
            </a:r>
            <a:r>
              <a:rPr lang="sr-Latn-RS" sz="2400" dirty="0" smtClean="0">
                <a:latin typeface="Calibri" pitchFamily="34" charset="0"/>
                <a:sym typeface="Symbol"/>
              </a:rPr>
              <a:t>rastojanje između čvorova</a:t>
            </a:r>
            <a:r>
              <a:rPr lang="sr-Latn-RS" sz="2400" b="1" dirty="0" smtClean="0">
                <a:latin typeface="Calibri" pitchFamily="34" charset="0"/>
                <a:sym typeface="Symbol"/>
              </a:rPr>
              <a:t> </a:t>
            </a:r>
            <a:r>
              <a:rPr lang="sr-Latn-RS" sz="2400" b="1" i="1" dirty="0" smtClean="0">
                <a:latin typeface="Calibri" pitchFamily="34" charset="0"/>
                <a:sym typeface="Symbol"/>
              </a:rPr>
              <a:t>i</a:t>
            </a:r>
            <a:r>
              <a:rPr lang="sr-Latn-RS" sz="2400" b="1" dirty="0" smtClean="0">
                <a:latin typeface="Calibri" pitchFamily="34" charset="0"/>
                <a:sym typeface="Symbol"/>
              </a:rPr>
              <a:t> </a:t>
            </a:r>
            <a:r>
              <a:rPr lang="sr-Latn-RS" sz="2400" dirty="0" smtClean="0">
                <a:latin typeface="Calibri" pitchFamily="34" charset="0"/>
                <a:sym typeface="Symbol"/>
              </a:rPr>
              <a:t>i </a:t>
            </a:r>
            <a:r>
              <a:rPr lang="sr-Latn-RS" sz="2400" b="1" i="1" dirty="0" smtClean="0">
                <a:latin typeface="Calibri" pitchFamily="34" charset="0"/>
                <a:sym typeface="Symbol"/>
              </a:rPr>
              <a:t>j</a:t>
            </a:r>
            <a:endParaRPr lang="sr-Latn-RS" sz="2400" b="1" i="1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    za već izabrani grad </a:t>
            </a:r>
            <a:r>
              <a:rPr lang="sr-Latn-RS" sz="2400" b="1" i="1" dirty="0" smtClean="0">
                <a:latin typeface="Calibri" pitchFamily="34" charset="0"/>
              </a:rPr>
              <a:t>i </a:t>
            </a:r>
            <a:r>
              <a:rPr lang="sr-Latn-RS" sz="2400" dirty="0" smtClean="0">
                <a:latin typeface="Calibri" pitchFamily="34" charset="0"/>
              </a:rPr>
              <a:t>u turi</a:t>
            </a:r>
            <a:r>
              <a:rPr lang="sr-Latn-RS" sz="2400" b="1" i="1" dirty="0" smtClean="0">
                <a:latin typeface="Calibri" pitchFamily="34" charset="0"/>
              </a:rPr>
              <a:t>, </a:t>
            </a:r>
            <a:r>
              <a:rPr lang="sr-Latn-RS" sz="2400" dirty="0" smtClean="0">
                <a:latin typeface="Calibri" pitchFamily="34" charset="0"/>
              </a:rPr>
              <a:t>naredni grad </a:t>
            </a:r>
            <a:r>
              <a:rPr lang="sr-Latn-RS" sz="2400" b="1" i="1" dirty="0" smtClean="0">
                <a:latin typeface="Calibri" pitchFamily="34" charset="0"/>
              </a:rPr>
              <a:t>j </a:t>
            </a:r>
            <a:r>
              <a:rPr lang="sr-Latn-RS" sz="2400" dirty="0" smtClean="0">
                <a:latin typeface="Calibri" pitchFamily="34" charset="0"/>
              </a:rPr>
              <a:t>se bira sa verovatnoćom 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alibri" pitchFamily="34" charset="0"/>
              </a:rPr>
              <a:t>α</a:t>
            </a:r>
            <a:r>
              <a:rPr lang="sr-Latn-RS" sz="2400" b="1" dirty="0" smtClean="0">
                <a:latin typeface="Calibri" pitchFamily="34" charset="0"/>
              </a:rPr>
              <a:t> i </a:t>
            </a:r>
            <a:r>
              <a:rPr lang="el-GR" sz="2400" b="1" dirty="0" smtClean="0">
                <a:latin typeface="Calibri" pitchFamily="34" charset="0"/>
              </a:rPr>
              <a:t>β</a:t>
            </a:r>
            <a:r>
              <a:rPr lang="sr-Latn-RS" sz="2400" b="1" dirty="0" smtClean="0">
                <a:latin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</a:rPr>
              <a:t>= parametri koji definišu relativni uticaj feromona i rastojanja</a:t>
            </a:r>
          </a:p>
          <a:p>
            <a:r>
              <a:rPr lang="sr-Latn-RS" sz="2400" dirty="0" smtClean="0">
                <a:latin typeface="Calibri" pitchFamily="34" charset="0"/>
              </a:rPr>
              <a:t>Za</a:t>
            </a:r>
            <a:r>
              <a:rPr lang="sr-Latn-RS" sz="2400" b="1" dirty="0" smtClean="0">
                <a:latin typeface="Calibri" pitchFamily="34" charset="0"/>
              </a:rPr>
              <a:t> </a:t>
            </a:r>
            <a:r>
              <a:rPr lang="el-GR" sz="2400" b="1" dirty="0" smtClean="0">
                <a:latin typeface="Calibri" pitchFamily="34" charset="0"/>
              </a:rPr>
              <a:t>α</a:t>
            </a:r>
            <a:r>
              <a:rPr lang="sr-Latn-RS" sz="2400" b="1" dirty="0" smtClean="0">
                <a:latin typeface="Calibri" pitchFamily="34" charset="0"/>
              </a:rPr>
              <a:t> =0 </a:t>
            </a:r>
            <a:r>
              <a:rPr lang="sr-Latn-RS" sz="2400" dirty="0" smtClean="0">
                <a:latin typeface="Calibri" pitchFamily="34" charset="0"/>
              </a:rPr>
              <a:t>ACO postaje stohastički greedy algoritam u kome je najverovatnije da će najbliži grad biti izabran</a:t>
            </a:r>
          </a:p>
          <a:p>
            <a:r>
              <a:rPr lang="sr-Latn-RS" sz="2400" dirty="0" smtClean="0">
                <a:latin typeface="Calibri" pitchFamily="34" charset="0"/>
              </a:rPr>
              <a:t>Za </a:t>
            </a:r>
            <a:r>
              <a:rPr lang="el-GR" sz="2400" b="1" dirty="0" smtClean="0">
                <a:latin typeface="Calibri" pitchFamily="34" charset="0"/>
              </a:rPr>
              <a:t>β</a:t>
            </a:r>
            <a:r>
              <a:rPr lang="sr-Latn-RS" sz="2400" b="1" dirty="0" smtClean="0">
                <a:latin typeface="Calibri" pitchFamily="34" charset="0"/>
              </a:rPr>
              <a:t>=0 </a:t>
            </a:r>
            <a:r>
              <a:rPr lang="sr-Latn-RS" sz="2400" dirty="0" smtClean="0">
                <a:latin typeface="Calibri" pitchFamily="34" charset="0"/>
              </a:rPr>
              <a:t>samo će feromoni usmeravati pretragu i u ovom slučaju može lako doći do završetka rada ACO u lokalnom optimumu</a:t>
            </a:r>
          </a:p>
          <a:p>
            <a:r>
              <a:rPr lang="sr-Latn-RS" sz="2400" dirty="0" smtClean="0">
                <a:latin typeface="Calibri" pitchFamily="34" charset="0"/>
              </a:rPr>
              <a:t>Ova modifikacija je primer pomoćne</a:t>
            </a:r>
            <a:r>
              <a:rPr lang="sr-Latn-RS" sz="2400" dirty="0">
                <a:latin typeface="Calibri" pitchFamily="34" charset="0"/>
              </a:rPr>
              <a:t> </a:t>
            </a:r>
            <a:r>
              <a:rPr lang="sr-Latn-RS" sz="2400" b="1" dirty="0" smtClean="0">
                <a:latin typeface="Calibri" pitchFamily="34" charset="0"/>
              </a:rPr>
              <a:t>heuristike u okviru ACO.</a:t>
            </a:r>
          </a:p>
          <a:p>
            <a:r>
              <a:rPr lang="sr-Latn-RS" sz="2400" dirty="0" smtClean="0">
                <a:latin typeface="Calibri" pitchFamily="34" charset="0"/>
              </a:rPr>
              <a:t>Važno: pomoćna heuristika je </a:t>
            </a:r>
            <a:r>
              <a:rPr lang="sr-Latn-RS" sz="2400" b="1" dirty="0" smtClean="0">
                <a:latin typeface="Calibri" pitchFamily="34" charset="0"/>
              </a:rPr>
              <a:t>problem-dependent!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8685" y="2514600"/>
            <a:ext cx="4148715" cy="124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44C30"/>
                </a:solidFill>
              </a:rPr>
              <a:t>ACO</a:t>
            </a:r>
            <a:r>
              <a:rPr lang="sr-Latn-RS" dirty="0" smtClean="0">
                <a:solidFill>
                  <a:srgbClr val="F44C30"/>
                </a:solidFill>
              </a:rPr>
              <a:t> for Travelling Salesman Problem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91440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400" b="1" dirty="0" smtClean="0">
                <a:latin typeface="Calibri" pitchFamily="34" charset="0"/>
              </a:rPr>
              <a:t>Pojačavanje traga feromona:</a:t>
            </a:r>
          </a:p>
          <a:p>
            <a:pPr>
              <a:buNone/>
            </a:pPr>
            <a:r>
              <a:rPr lang="sr-Latn-RS" sz="2400" dirty="0" smtClean="0">
                <a:latin typeface="Calibri" pitchFamily="34" charset="0"/>
              </a:rPr>
              <a:t>    Svaki mrav će pojačati trag feromona na svakoj grani u konstruisanoj turi proporcionalno kvalitetu konstruisanog rešenja, odnosno ture </a:t>
            </a:r>
            <a:r>
              <a:rPr lang="el-GR" sz="2400" dirty="0" smtClean="0">
                <a:latin typeface="Calibri" pitchFamily="34" charset="0"/>
              </a:rPr>
              <a:t>π</a:t>
            </a:r>
            <a:r>
              <a:rPr lang="sr-Latn-RS" sz="2400" dirty="0" smtClean="0">
                <a:latin typeface="Calibri" pitchFamily="34" charset="0"/>
              </a:rPr>
              <a:t>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latin typeface="Calibri" pitchFamily="34" charset="0"/>
              </a:rPr>
              <a:t>Evaporacija feromona:</a:t>
            </a:r>
          </a:p>
          <a:p>
            <a:r>
              <a:rPr lang="en-US" sz="2400" dirty="0" smtClean="0">
                <a:latin typeface="Calibri" pitchFamily="34" charset="0"/>
              </a:rPr>
              <a:t>Z</a:t>
            </a:r>
            <a:r>
              <a:rPr lang="sr-Latn-RS" sz="2400" dirty="0" smtClean="0">
                <a:latin typeface="Calibri" pitchFamily="34" charset="0"/>
              </a:rPr>
              <a:t>a svaku granu (i,j) , feromon </a:t>
            </a:r>
            <a:r>
              <a:rPr lang="el-GR" sz="2400" b="1" i="1" dirty="0" smtClean="0">
                <a:latin typeface="Calibri" pitchFamily="34" charset="0"/>
                <a:cs typeface="Times New Roman"/>
              </a:rPr>
              <a:t>τ</a:t>
            </a:r>
            <a:r>
              <a:rPr lang="sr-Latn-RS" sz="2400" b="1" i="1" baseline="-25000" dirty="0" smtClean="0">
                <a:latin typeface="Calibri" pitchFamily="34" charset="0"/>
                <a:cs typeface="Times New Roman"/>
              </a:rPr>
              <a:t>ij</a:t>
            </a:r>
            <a:r>
              <a:rPr lang="sr-Latn-RS" sz="2400" dirty="0" smtClean="0">
                <a:latin typeface="Calibri" pitchFamily="34" charset="0"/>
              </a:rPr>
              <a:t> na ovoj grani evaporira na sledeći način</a:t>
            </a:r>
          </a:p>
          <a:p>
            <a:endParaRPr lang="en-US" sz="24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439900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743200"/>
            <a:ext cx="153435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724399"/>
            <a:ext cx="3924300" cy="9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5715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alibri" pitchFamily="34" charset="0"/>
            </a:endParaRPr>
          </a:p>
          <a:p>
            <a:r>
              <a:rPr lang="sr-Latn-RS" sz="2400" dirty="0" smtClean="0">
                <a:latin typeface="Calibri" pitchFamily="34" charset="0"/>
              </a:rPr>
              <a:t>gde je </a:t>
            </a:r>
            <a:r>
              <a:rPr lang="el-GR" sz="2400" b="1" i="1" dirty="0" smtClean="0">
                <a:latin typeface="Calibri" pitchFamily="34" charset="0"/>
                <a:cs typeface="Calibri" pitchFamily="34" charset="0"/>
              </a:rPr>
              <a:t>ρϵ</a:t>
            </a:r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b="1" i="1" dirty="0" smtClean="0">
                <a:latin typeface="Calibri" pitchFamily="34" charset="0"/>
                <a:cs typeface="Calibri" pitchFamily="34" charset="0"/>
              </a:rPr>
              <a:t>0,1]</a:t>
            </a:r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konstantna stopa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evaporacije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feromona </a:t>
            </a:r>
            <a:endParaRPr lang="sr-Latn-RS" sz="2400" dirty="0" smtClean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44C30"/>
                </a:solidFill>
              </a:rPr>
              <a:t>ACO</a:t>
            </a:r>
            <a:r>
              <a:rPr lang="sr-Latn-RS" dirty="0" smtClean="0">
                <a:solidFill>
                  <a:srgbClr val="F44C30"/>
                </a:solidFill>
              </a:rPr>
              <a:t> for Travelling Salesman Problem</a:t>
            </a:r>
            <a:endParaRPr lang="en-US" dirty="0">
              <a:solidFill>
                <a:srgbClr val="F44C3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990600"/>
            <a:ext cx="870697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2" y="1466910"/>
            <a:ext cx="8801100" cy="494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0"/>
            <a:ext cx="86106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44C30"/>
                </a:solidFill>
              </a:rPr>
              <a:t>ACO</a:t>
            </a:r>
            <a:r>
              <a:rPr lang="sr-Latn-RS" smtClean="0">
                <a:solidFill>
                  <a:srgbClr val="F44C30"/>
                </a:solidFill>
              </a:rPr>
              <a:t> for Travelling Salesman Problem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456" y="7620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computational results (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Dorigo</a:t>
            </a:r>
            <a:r>
              <a:rPr lang="sr-Latn-R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&amp;Gambardella, 1997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9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5334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sr-Latn-RS" sz="2200" b="1" dirty="0" smtClean="0">
                <a:latin typeface="Calibri" pitchFamily="34" charset="0"/>
                <a:cs typeface="Calibri" pitchFamily="34" charset="0"/>
              </a:rPr>
              <a:t>Ideja: </a:t>
            </a:r>
            <a:r>
              <a:rPr lang="sr-Latn-RS" sz="2200" dirty="0" smtClean="0">
                <a:latin typeface="Calibri" pitchFamily="34" charset="0"/>
                <a:cs typeface="Calibri" pitchFamily="34" charset="0"/>
              </a:rPr>
              <a:t>oponašanje mrava prilikom kretanja od izvora hrane do mravinjaka.</a:t>
            </a:r>
          </a:p>
          <a:p>
            <a:pPr marL="0" indent="0">
              <a:buClr>
                <a:srgbClr val="C00000"/>
              </a:buClr>
              <a:buNone/>
            </a:pPr>
            <a:endParaRPr lang="sr-Latn-RS" sz="22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</a:pPr>
            <a:r>
              <a:rPr lang="sr-Latn-RS" sz="2200" dirty="0" smtClean="0">
                <a:latin typeface="Calibri" pitchFamily="34" charset="0"/>
                <a:cs typeface="Calibri" pitchFamily="34" charset="0"/>
              </a:rPr>
              <a:t>Mravi za sobom ostavljaju trag –</a:t>
            </a:r>
            <a:r>
              <a:rPr lang="sr-Latn-RS" sz="2200" b="1" dirty="0" smtClean="0">
                <a:latin typeface="Calibri" pitchFamily="34" charset="0"/>
                <a:cs typeface="Calibri" pitchFamily="34" charset="0"/>
              </a:rPr>
              <a:t> feromon</a:t>
            </a:r>
            <a:r>
              <a:rPr lang="sr-Latn-RS" sz="2200" dirty="0" smtClean="0">
                <a:latin typeface="Calibri" pitchFamily="34" charset="0"/>
                <a:cs typeface="Calibri" pitchFamily="34" charset="0"/>
              </a:rPr>
              <a:t>, koji im pomaže u komunikaciji prilikom pronalaženja puta.</a:t>
            </a:r>
          </a:p>
          <a:p>
            <a:pPr>
              <a:buClr>
                <a:srgbClr val="C00000"/>
              </a:buClr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</a:pPr>
            <a:r>
              <a:rPr lang="sr-Latn-RS" sz="2200" dirty="0" smtClean="0">
                <a:latin typeface="Calibri" pitchFamily="34" charset="0"/>
                <a:cs typeface="Calibri" pitchFamily="34" charset="0"/>
              </a:rPr>
              <a:t>Mrav bira put u zavisnosti od toga koliko feromona ima na njemu.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200" dirty="0" smtClean="0">
                <a:latin typeface="Calibri" pitchFamily="34" charset="0"/>
                <a:cs typeface="Calibri" pitchFamily="34" charset="0"/>
              </a:rPr>
              <a:t>Što više mrava prođe putem, jači će biti trag feromona.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endParaRPr lang="sr-Latn-RS" sz="22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</a:pPr>
            <a:endParaRPr lang="sr-Latn-RS" sz="22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</a:pPr>
            <a:r>
              <a:rPr lang="sr-Latn-RS" sz="2200" dirty="0" smtClean="0">
                <a:latin typeface="Calibri" pitchFamily="34" charset="0"/>
                <a:cs typeface="Calibri" pitchFamily="34" charset="0"/>
              </a:rPr>
              <a:t>Posle izvesnog vremena, svi mravi će se kretati istim putem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>
                <a:srgbClr val="C00000"/>
              </a:buClr>
              <a:buNone/>
            </a:pPr>
            <a:endParaRPr lang="sr-Latn-RS" sz="3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461250" cy="38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53340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200" b="1" dirty="0" smtClean="0">
                <a:latin typeface="Calibri" pitchFamily="34" charset="0"/>
                <a:cs typeface="Times New Roman" pitchFamily="18" charset="0"/>
              </a:rPr>
              <a:t>Traženje optimalnog puta između izvora hrane i mravinjaka</a:t>
            </a:r>
          </a:p>
          <a:p>
            <a:pPr algn="ctr"/>
            <a:endParaRPr lang="sr-Latn-RS" sz="2200" b="1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sr-Latn-RS" sz="2200" b="1" dirty="0" smtClean="0">
                <a:latin typeface="Calibri" pitchFamily="34" charset="0"/>
                <a:cs typeface="Times New Roman" pitchFamily="18" charset="0"/>
              </a:rPr>
              <a:t>Ova indirektna foma kooperacije naziva se stigmergija </a:t>
            </a:r>
            <a:r>
              <a:rPr lang="sr-Latn-RS" sz="2200" b="1" i="1" dirty="0" smtClean="0">
                <a:latin typeface="Calibri" pitchFamily="34" charset="0"/>
                <a:cs typeface="Times New Roman" pitchFamily="18" charset="0"/>
              </a:rPr>
              <a:t>(stigmergy</a:t>
            </a:r>
            <a:r>
              <a:rPr lang="sr-Latn-RS" sz="2200" i="1" dirty="0" smtClean="0">
                <a:latin typeface="Calibri" pitchFamily="34" charset="0"/>
                <a:cs typeface="Times New Roman" pitchFamily="18" charset="0"/>
              </a:rPr>
              <a:t>)</a:t>
            </a:r>
            <a:endParaRPr lang="en-US" sz="2200" i="1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53340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Dva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osnovna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koraka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ACO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algoritma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su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Clr>
                <a:srgbClr val="C00000"/>
              </a:buClr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K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onstrukcij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 rešenja 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C00000"/>
              </a:buCl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Ažuriranje traga feromona</a:t>
            </a:r>
          </a:p>
          <a:p>
            <a:pPr marL="514350" indent="-514350">
              <a:buClr>
                <a:srgbClr val="C00000"/>
              </a:buClr>
              <a:buNone/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Ažuriranje feromona podrazumeva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sr-Latn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     -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proces pojačavanja feromona 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–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osvežavanje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sr-Latn-R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     - 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proces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isparavanja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feromona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evaporacija</a:t>
            </a:r>
            <a:endParaRPr lang="sr-Latn-RS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rgbClr val="C00000"/>
              </a:buClr>
              <a:buNone/>
            </a:pP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buClr>
                <a:srgbClr val="C00000"/>
              </a:buClr>
            </a:pP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Pomoćni korak: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      - heuristika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koja pomaže mravima pri odlučivanju 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6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>
                <a:latin typeface="Calibri" pitchFamily="34" charset="0"/>
              </a:rPr>
              <a:t>Osnovna šema: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1"/>
            <a:ext cx="8610600" cy="336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None/>
            </a:pPr>
            <a:r>
              <a:rPr lang="en-US" b="1" u="sng" dirty="0" err="1" smtClean="0">
                <a:latin typeface="Calibri" pitchFamily="34" charset="0"/>
                <a:cs typeface="Calibri" pitchFamily="34" charset="0"/>
              </a:rPr>
              <a:t>Konstrukcija</a:t>
            </a:r>
            <a:r>
              <a:rPr lang="en-US" b="1" u="sng" dirty="0" smtClean="0">
                <a:latin typeface="Calibri" pitchFamily="34" charset="0"/>
                <a:cs typeface="Calibri" pitchFamily="34" charset="0"/>
              </a:rPr>
              <a:t> re</a:t>
            </a:r>
            <a:r>
              <a:rPr lang="sr-Latn-RS" b="1" u="sng" dirty="0" smtClean="0">
                <a:latin typeface="Calibri" pitchFamily="34" charset="0"/>
                <a:cs typeface="Calibri" pitchFamily="34" charset="0"/>
              </a:rPr>
              <a:t>šenja</a:t>
            </a:r>
            <a:r>
              <a:rPr lang="sr-Latn-RS" u="sng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endParaRPr lang="sr-Latn-R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Svaki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mrav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se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mo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že posmatrati kao jedna stohastička pohlepna (greedy) procedura koja konstruiše rešenje</a:t>
            </a:r>
          </a:p>
          <a:p>
            <a:pPr>
              <a:buClr>
                <a:schemeClr val="tx1"/>
              </a:buClr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Mrav dodaje komponente rešenja na prethodno izgrađene delove dok se ne kompletira dopustivo rešenje</a:t>
            </a:r>
          </a:p>
          <a:p>
            <a:pPr>
              <a:buClr>
                <a:schemeClr val="tx1"/>
              </a:buClr>
              <a:buNone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Ako se pretraživački prostor posmatra kao graf, svaki mrav konstruiše jednu stazu (path) u grafu, tj. pretraživačkom prostoru</a:t>
            </a:r>
          </a:p>
          <a:p>
            <a:pPr>
              <a:buClr>
                <a:schemeClr val="tx1"/>
              </a:buClr>
              <a:buNone/>
            </a:pP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Rešenje se gradi pomoću 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traga feromona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 informacije dobijene 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iz heuristike 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C00000"/>
              </a:buClr>
              <a:buNone/>
            </a:pPr>
            <a:r>
              <a:rPr lang="en-US" sz="3100" b="1" u="sng" dirty="0" err="1" smtClean="0">
                <a:latin typeface="Calibri" pitchFamily="34" charset="0"/>
                <a:cs typeface="Calibri" pitchFamily="34" charset="0"/>
              </a:rPr>
              <a:t>Konstrukcija</a:t>
            </a:r>
            <a:r>
              <a:rPr lang="en-US" sz="3100" b="1" u="sng" dirty="0" smtClean="0">
                <a:latin typeface="Calibri" pitchFamily="34" charset="0"/>
                <a:cs typeface="Calibri" pitchFamily="34" charset="0"/>
              </a:rPr>
              <a:t> re</a:t>
            </a:r>
            <a:r>
              <a:rPr lang="sr-Latn-RS" sz="3100" b="1" u="sng" dirty="0" smtClean="0">
                <a:latin typeface="Calibri" pitchFamily="34" charset="0"/>
                <a:cs typeface="Calibri" pitchFamily="34" charset="0"/>
              </a:rPr>
              <a:t>šenja: </a:t>
            </a:r>
          </a:p>
          <a:p>
            <a:pPr>
              <a:buClr>
                <a:schemeClr val="tx1"/>
              </a:buClr>
              <a:buNone/>
            </a:pPr>
            <a:endParaRPr lang="sr-Latn-RS" sz="31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sr-Latn-RS" sz="3100" b="1" i="1" dirty="0" smtClean="0">
                <a:latin typeface="Calibri" pitchFamily="34" charset="0"/>
                <a:cs typeface="Calibri" pitchFamily="34" charset="0"/>
              </a:rPr>
              <a:t>Trag feromona: </a:t>
            </a:r>
          </a:p>
          <a:p>
            <a:pPr algn="just">
              <a:buClr>
                <a:srgbClr val="002060"/>
              </a:buClr>
              <a:buNone/>
            </a:pPr>
            <a:r>
              <a:rPr lang="sr-Latn-RS" sz="3100" i="1" dirty="0" smtClean="0">
                <a:latin typeface="Calibri" pitchFamily="34" charset="0"/>
                <a:cs typeface="Calibri" pitchFamily="34" charset="0"/>
              </a:rPr>
              <a:t> -  </a:t>
            </a:r>
            <a:r>
              <a:rPr lang="vi-VN" sz="3100" dirty="0" smtClean="0">
                <a:latin typeface="Calibri" pitchFamily="34" charset="0"/>
                <a:cs typeface="Calibri" pitchFamily="34" charset="0"/>
              </a:rPr>
              <a:t>Feromon pamti karekteristike dobro izgrađenog rešenja, 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što se</a:t>
            </a:r>
          </a:p>
          <a:p>
            <a:pPr algn="just">
              <a:buClr>
                <a:srgbClr val="002060"/>
              </a:buClr>
              <a:buNone/>
            </a:pP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vi-VN" sz="3100" dirty="0" smtClean="0">
                <a:latin typeface="Calibri" pitchFamily="34" charset="0"/>
                <a:cs typeface="Calibri" pitchFamily="34" charset="0"/>
              </a:rPr>
              <a:t>se koristi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3100" dirty="0" smtClean="0">
                <a:latin typeface="Calibri" pitchFamily="34" charset="0"/>
                <a:cs typeface="Calibri" pitchFamily="34" charset="0"/>
              </a:rPr>
              <a:t>pri 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konstrukciji </a:t>
            </a:r>
            <a:r>
              <a:rPr lang="vi-VN" sz="3100" dirty="0" smtClean="0">
                <a:latin typeface="Calibri" pitchFamily="34" charset="0"/>
                <a:cs typeface="Calibri" pitchFamily="34" charset="0"/>
              </a:rPr>
              <a:t>novih rešenja mrava </a:t>
            </a:r>
            <a:endParaRPr lang="sr-Latn-R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2060"/>
              </a:buClr>
              <a:buNone/>
            </a:pP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-  </a:t>
            </a:r>
            <a:r>
              <a:rPr lang="vi-VN" sz="3100" dirty="0" smtClean="0">
                <a:latin typeface="Calibri" pitchFamily="34" charset="0"/>
                <a:cs typeface="Calibri" pitchFamily="34" charset="0"/>
              </a:rPr>
              <a:t>Feromon se menja dinamički tokom potrage za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rešenjem</a:t>
            </a:r>
            <a:endParaRPr lang="sr-Latn-R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2060"/>
              </a:buClr>
              <a:buNone/>
            </a:pP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Predstavlja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memoriju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kompletnog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procesa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potrage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mrava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rešenjem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R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2060"/>
              </a:buClr>
              <a:buNone/>
            </a:pPr>
            <a:endParaRPr lang="sr-Latn-RS" sz="3100" i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sr-Latn-RS" sz="3100" b="1" i="1" dirty="0" smtClean="0">
                <a:latin typeface="Calibri" pitchFamily="34" charset="0"/>
                <a:cs typeface="Calibri" pitchFamily="34" charset="0"/>
              </a:rPr>
              <a:t>Informacija iz heuristike:</a:t>
            </a:r>
          </a:p>
          <a:p>
            <a:pPr algn="just">
              <a:buClr>
                <a:srgbClr val="002060"/>
              </a:buClr>
              <a:buNone/>
            </a:pPr>
            <a:r>
              <a:rPr lang="sr-Latn-RS" sz="3100" i="1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sz="31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Ova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informacija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pomaže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mravima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tako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što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im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nagoveštava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kako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odlučuju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prilikom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izgradnje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rešenja</a:t>
            </a:r>
            <a:endParaRPr lang="sr-Latn-R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2060"/>
              </a:buClr>
              <a:buFontTx/>
              <a:buChar char="-"/>
            </a:pP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Pitanje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izbora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heuristike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je od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velikog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značaja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 efikasnost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celokupn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og  </a:t>
            </a:r>
            <a:r>
              <a:rPr lang="en-US" sz="3100" dirty="0" err="1" smtClean="0">
                <a:latin typeface="Calibri" pitchFamily="34" charset="0"/>
                <a:cs typeface="Calibri" pitchFamily="34" charset="0"/>
              </a:rPr>
              <a:t>algorit</a:t>
            </a: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ma</a:t>
            </a:r>
            <a:r>
              <a:rPr lang="en-US" sz="3100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RS" sz="31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2060"/>
              </a:buClr>
              <a:buFontTx/>
              <a:buChar char="-"/>
            </a:pPr>
            <a:r>
              <a:rPr lang="sr-Latn-RS" sz="3100" dirty="0" smtClean="0">
                <a:latin typeface="Calibri" pitchFamily="34" charset="0"/>
                <a:cs typeface="Calibri" pitchFamily="34" charset="0"/>
              </a:rPr>
              <a:t>Heuristika se mora prilagoditi karakteristikama problema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686800" cy="5181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None/>
            </a:pPr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Trag feromona se u svakoj iteraciji ažurira pomoću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informacije iz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izgra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đe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nih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rešenj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kroz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fazu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evaporacije 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fazu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pojačavanj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 (osvežavanja) feromona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endParaRPr lang="sr-Latn-RS" b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sr-Latn-RS" b="1" i="1" u="sng" dirty="0" smtClean="0">
                <a:latin typeface="Calibri" pitchFamily="34" charset="0"/>
                <a:cs typeface="Calibri" pitchFamily="34" charset="0"/>
              </a:rPr>
              <a:t>Faza evaporacije:</a:t>
            </a:r>
          </a:p>
          <a:p>
            <a:pPr>
              <a:buClr>
                <a:schemeClr val="tx1"/>
              </a:buCl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ovoj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fazi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feromon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automatski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po formuli</a:t>
            </a:r>
          </a:p>
          <a:p>
            <a:pPr>
              <a:buClr>
                <a:schemeClr val="tx1"/>
              </a:buClr>
              <a:buNone/>
            </a:pPr>
            <a:r>
              <a:rPr lang="sr-Latn-RS" i="1" dirty="0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el-GR" b="1" i="1" dirty="0" smtClean="0">
                <a:latin typeface="Times New Roman"/>
                <a:cs typeface="Times New Roman"/>
              </a:rPr>
              <a:t>τ</a:t>
            </a:r>
            <a:r>
              <a:rPr lang="sr-Latn-RS" b="1" i="1" baseline="-25000" dirty="0" smtClean="0">
                <a:latin typeface="Times New Roman"/>
                <a:cs typeface="Times New Roman"/>
              </a:rPr>
              <a:t>ij</a:t>
            </a:r>
            <a:r>
              <a:rPr lang="sr-Latn-RS" b="1" i="1" dirty="0" smtClean="0">
                <a:latin typeface="Times New Roman"/>
                <a:cs typeface="Times New Roman"/>
              </a:rPr>
              <a:t> = (1-</a:t>
            </a:r>
            <a:r>
              <a:rPr lang="el-GR" b="1" i="1" dirty="0" smtClean="0">
                <a:latin typeface="Calibri" pitchFamily="34" charset="0"/>
                <a:cs typeface="Calibri" pitchFamily="34" charset="0"/>
              </a:rPr>
              <a:t>ρ</a:t>
            </a:r>
            <a:r>
              <a:rPr lang="sr-Latn-RS" b="1" i="1" dirty="0" smtClean="0">
                <a:latin typeface="Times New Roman"/>
                <a:cs typeface="Times New Roman"/>
              </a:rPr>
              <a:t>)</a:t>
            </a:r>
            <a:r>
              <a:rPr lang="el-GR" b="1" i="1" dirty="0" smtClean="0">
                <a:latin typeface="Times New Roman"/>
                <a:cs typeface="Times New Roman"/>
              </a:rPr>
              <a:t> τ</a:t>
            </a:r>
            <a:r>
              <a:rPr lang="sr-Latn-RS" b="1" i="1" baseline="-25000" dirty="0" smtClean="0">
                <a:latin typeface="Times New Roman"/>
                <a:cs typeface="Times New Roman"/>
              </a:rPr>
              <a:t>ij</a:t>
            </a:r>
            <a:r>
              <a:rPr lang="sr-Latn-RS" b="1" i="1" dirty="0" smtClean="0">
                <a:latin typeface="Times New Roman"/>
                <a:cs typeface="Times New Roman"/>
              </a:rPr>
              <a:t> , </a:t>
            </a:r>
          </a:p>
          <a:p>
            <a:pPr>
              <a:buClr>
                <a:schemeClr val="tx1"/>
              </a:buClr>
              <a:buNone/>
            </a:pPr>
            <a:r>
              <a:rPr lang="sr-Latn-RS" b="1" i="1" dirty="0"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latin typeface="Times New Roman"/>
                <a:cs typeface="Times New Roman"/>
              </a:rPr>
              <a:t>      </a:t>
            </a:r>
            <a:r>
              <a:rPr lang="el-GR" b="1" i="1" dirty="0" smtClean="0">
                <a:latin typeface="Times New Roman"/>
                <a:cs typeface="Times New Roman"/>
              </a:rPr>
              <a:t>τ </a:t>
            </a:r>
            <a:r>
              <a:rPr lang="sr-Latn-RS" b="1" i="1" dirty="0" smtClean="0">
                <a:latin typeface="Times New Roman"/>
                <a:cs typeface="Times New Roman"/>
              </a:rPr>
              <a:t>=</a:t>
            </a:r>
            <a:r>
              <a:rPr lang="en-US" b="1" dirty="0">
                <a:latin typeface="Times New Roman"/>
                <a:cs typeface="Times New Roman"/>
              </a:rPr>
              <a:t>[</a:t>
            </a:r>
            <a:r>
              <a:rPr lang="el-GR" b="1" dirty="0" smtClean="0">
                <a:latin typeface="Times New Roman"/>
                <a:cs typeface="Times New Roman"/>
              </a:rPr>
              <a:t>τ</a:t>
            </a:r>
            <a:r>
              <a:rPr lang="sr-Latn-RS" b="1" baseline="-25000" dirty="0" smtClean="0">
                <a:latin typeface="Times New Roman"/>
                <a:cs typeface="Times New Roman"/>
              </a:rPr>
              <a:t>ij</a:t>
            </a:r>
            <a:r>
              <a:rPr lang="en-US" b="1" dirty="0" smtClean="0">
                <a:latin typeface="Times New Roman"/>
                <a:cs typeface="Times New Roman"/>
              </a:rPr>
              <a:t>]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matrica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feromona</a:t>
            </a:r>
            <a:endParaRPr lang="sr-Latn-R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tx1"/>
              </a:buClr>
              <a:buNone/>
            </a:pPr>
            <a:r>
              <a:rPr lang="sr-Latn-RS" b="1" i="1" dirty="0">
                <a:latin typeface="Times New Roman"/>
                <a:cs typeface="Times New Roman"/>
              </a:rPr>
              <a:t> </a:t>
            </a:r>
            <a:r>
              <a:rPr lang="sr-Latn-RS" b="1" i="1" dirty="0" smtClean="0">
                <a:latin typeface="Times New Roman"/>
                <a:cs typeface="Times New Roman"/>
              </a:rPr>
              <a:t>      </a:t>
            </a:r>
            <a:r>
              <a:rPr lang="el-GR" b="1" i="1" dirty="0" smtClean="0">
                <a:latin typeface="Calibri" pitchFamily="34" charset="0"/>
                <a:cs typeface="Calibri" pitchFamily="34" charset="0"/>
              </a:rPr>
              <a:t>ρϵ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0,1]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je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konstantna stopa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evaporacije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feromona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obi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čno</a:t>
            </a:r>
          </a:p>
          <a:p>
            <a:pPr>
              <a:buClr>
                <a:schemeClr val="tx1"/>
              </a:buCl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bira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na slučajan način iz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interval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sr-Latn-RS" b="1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0,1]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Clr>
                <a:schemeClr val="tx1"/>
              </a:buCl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    Cilj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evaporacije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je da se izbegne preuranjena konvergencije svih mrava ka „dobrim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rešenjima, kao i 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podstakne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raz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novrsnost (diversifikacija) rešenja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9696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44C30"/>
                </a:solidFill>
              </a:rPr>
              <a:t>Ant Colony Optimization - ACO</a:t>
            </a:r>
            <a:endParaRPr lang="en-US" dirty="0">
              <a:solidFill>
                <a:srgbClr val="F44C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4800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60000"/>
            </a:pPr>
            <a:r>
              <a:rPr lang="sr-Latn-R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RS" sz="2400" b="1" i="1" u="sng" dirty="0" smtClean="0">
                <a:latin typeface="Calibri" pitchFamily="34" charset="0"/>
                <a:cs typeface="Calibri" pitchFamily="34" charset="0"/>
              </a:rPr>
              <a:t>Faza pojačavanja (osvežavanja) feromona:</a:t>
            </a:r>
          </a:p>
          <a:p>
            <a:pPr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  - U ovoj fazi se pojačava feromon pomoću konstrusanog rešenja (delimičnog ili potpunog)</a:t>
            </a:r>
          </a:p>
          <a:p>
            <a:pPr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   - Vrednost koju dodajemo zavisi od kvaliteta konstruisanog rešenja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Clr>
                <a:srgbClr val="002060"/>
              </a:buCl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-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Strategija osvežavanja feromona zavisi od konkretnog problema koji se rešava pomoću ACO</a:t>
            </a:r>
          </a:p>
          <a:p>
            <a:pPr>
              <a:buClr>
                <a:srgbClr val="002060"/>
              </a:buClr>
              <a:buNone/>
            </a:pP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2400" b="1" dirty="0" err="1" smtClean="0">
                <a:latin typeface="Calibri" pitchFamily="34" charset="0"/>
                <a:cs typeface="Calibri" pitchFamily="34" charset="0"/>
              </a:rPr>
              <a:t>Mogu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će strategije </a:t>
            </a:r>
            <a:r>
              <a:rPr lang="sr-Latn-R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osvežavanja feromona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sr-Latn-RS" sz="24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002060"/>
              </a:buClr>
              <a:buAutoNum type="arabicPeriod"/>
            </a:pPr>
            <a:r>
              <a:rPr lang="sr-Latn-RS" sz="2400" b="1" i="1" dirty="0" smtClean="0">
                <a:latin typeface="Calibri" pitchFamily="34" charset="0"/>
                <a:cs typeface="Calibri" pitchFamily="34" charset="0"/>
              </a:rPr>
              <a:t>Online step-by step feromone update </a:t>
            </a:r>
          </a:p>
          <a:p>
            <a:pPr marL="514350" indent="-514350">
              <a:buClr>
                <a:srgbClr val="002060"/>
              </a:buClr>
              <a:buNone/>
            </a:pP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      Trag feromona </a:t>
            </a:r>
            <a:r>
              <a:rPr lang="el-GR" sz="2400" b="1" i="1" dirty="0" smtClean="0">
                <a:latin typeface="Times New Roman"/>
                <a:cs typeface="Times New Roman"/>
              </a:rPr>
              <a:t>τ</a:t>
            </a:r>
            <a:r>
              <a:rPr lang="sr-Latn-RS" sz="2400" b="1" i="1" baseline="-25000" dirty="0" smtClean="0">
                <a:latin typeface="Times New Roman"/>
                <a:cs typeface="Times New Roman"/>
              </a:rPr>
              <a:t>ij</a:t>
            </a:r>
            <a:r>
              <a:rPr lang="sr-Latn-RS" sz="2400" b="1" i="1" dirty="0" smtClean="0">
                <a:latin typeface="Times New Roman"/>
                <a:cs typeface="Times New Roman"/>
              </a:rPr>
              <a:t> 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se osvežava od strane svakog mrava  u svakom koraku konstrukcije rešenja.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1091</TotalTime>
  <Words>1103</Words>
  <Application>Microsoft Office PowerPoint</Application>
  <PresentationFormat>On-screen Show (4:3)</PresentationFormat>
  <Paragraphs>148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Mravlje kolonije (Ant Colony Optimization - ACO)</vt:lpstr>
      <vt:lpstr> Ant Colony Optimization - ACO</vt:lpstr>
      <vt:lpstr> Ant Colony Optimization - ACO</vt:lpstr>
      <vt:lpstr> Ant Colony Optimization - ACO</vt:lpstr>
      <vt:lpstr> Ant Colony Optimization - ACO</vt:lpstr>
      <vt:lpstr> Ant Colony Optimization - ACO</vt:lpstr>
      <vt:lpstr> Ant Colony Optimization - ACO</vt:lpstr>
      <vt:lpstr> Ant Colony Optimization - ACO</vt:lpstr>
      <vt:lpstr> Ant Colony Optimization - ACO</vt:lpstr>
      <vt:lpstr> Ant Colony Optimization - ACO</vt:lpstr>
      <vt:lpstr> Ant Colony Optimization - ACO</vt:lpstr>
      <vt:lpstr>ACO for Travelling Salesman Problem</vt:lpstr>
      <vt:lpstr>Travelling Salesman Problem</vt:lpstr>
      <vt:lpstr>ACO for Travelling Salesman Problem</vt:lpstr>
      <vt:lpstr>ACO for Travelling Salesman Problem</vt:lpstr>
      <vt:lpstr>ACO for Travelling Salesman Problem</vt:lpstr>
      <vt:lpstr>ACO for Travelling Salesman Problem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</dc:creator>
  <cp:lastModifiedBy>ZS</cp:lastModifiedBy>
  <cp:revision>101</cp:revision>
  <dcterms:created xsi:type="dcterms:W3CDTF">2013-12-08T22:23:10Z</dcterms:created>
  <dcterms:modified xsi:type="dcterms:W3CDTF">2017-04-23T23:16:47Z</dcterms:modified>
</cp:coreProperties>
</file>