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4"/>
  </p:notesMasterIdLst>
  <p:sldIdLst>
    <p:sldId id="256" r:id="rId2"/>
    <p:sldId id="258" r:id="rId3"/>
    <p:sldId id="257" r:id="rId4"/>
    <p:sldId id="290" r:id="rId5"/>
    <p:sldId id="260" r:id="rId6"/>
    <p:sldId id="325" r:id="rId7"/>
    <p:sldId id="261" r:id="rId8"/>
    <p:sldId id="326" r:id="rId9"/>
    <p:sldId id="309" r:id="rId10"/>
    <p:sldId id="307" r:id="rId11"/>
    <p:sldId id="327" r:id="rId12"/>
    <p:sldId id="311" r:id="rId13"/>
    <p:sldId id="312" r:id="rId14"/>
    <p:sldId id="315" r:id="rId15"/>
    <p:sldId id="316" r:id="rId16"/>
    <p:sldId id="317" r:id="rId17"/>
    <p:sldId id="318" r:id="rId18"/>
    <p:sldId id="291" r:id="rId19"/>
    <p:sldId id="293" r:id="rId20"/>
    <p:sldId id="319" r:id="rId21"/>
    <p:sldId id="321" r:id="rId22"/>
    <p:sldId id="322" r:id="rId23"/>
    <p:sldId id="294" r:id="rId24"/>
    <p:sldId id="320" r:id="rId25"/>
    <p:sldId id="297" r:id="rId26"/>
    <p:sldId id="298" r:id="rId27"/>
    <p:sldId id="270" r:id="rId28"/>
    <p:sldId id="272" r:id="rId29"/>
    <p:sldId id="314" r:id="rId30"/>
    <p:sldId id="273" r:id="rId31"/>
    <p:sldId id="275" r:id="rId32"/>
    <p:sldId id="274" r:id="rId33"/>
    <p:sldId id="276" r:id="rId34"/>
    <p:sldId id="324" r:id="rId35"/>
    <p:sldId id="277" r:id="rId36"/>
    <p:sldId id="278" r:id="rId37"/>
    <p:sldId id="280" r:id="rId38"/>
    <p:sldId id="279" r:id="rId39"/>
    <p:sldId id="282" r:id="rId40"/>
    <p:sldId id="283" r:id="rId41"/>
    <p:sldId id="285" r:id="rId42"/>
    <p:sldId id="284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33A1F1-707B-411D-8482-B16CE00F9E23}" type="datetimeFigureOut">
              <a:rPr lang="en-US" smtClean="0"/>
              <a:pPr/>
              <a:t>5/14/2017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388F9C-2C51-4677-99D5-5D03138E10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982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2AC73-4FE5-4D99-A019-62ABF54DC74D}" type="datetimeFigureOut">
              <a:rPr lang="en-US" smtClean="0"/>
              <a:pPr/>
              <a:t>5/14/2017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36BAD-1E5A-4D2D-987F-7467940AB2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2AC73-4FE5-4D99-A019-62ABF54DC74D}" type="datetimeFigureOut">
              <a:rPr lang="en-US" smtClean="0"/>
              <a:pPr/>
              <a:t>5/14/2017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36BAD-1E5A-4D2D-987F-7467940AB2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2AC73-4FE5-4D99-A019-62ABF54DC74D}" type="datetimeFigureOut">
              <a:rPr lang="en-US" smtClean="0"/>
              <a:pPr/>
              <a:t>5/14/2017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36BAD-1E5A-4D2D-987F-7467940AB2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2AC73-4FE5-4D99-A019-62ABF54DC74D}" type="datetimeFigureOut">
              <a:rPr lang="en-US" smtClean="0"/>
              <a:pPr/>
              <a:t>5/14/2017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36BAD-1E5A-4D2D-987F-7467940AB2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2AC73-4FE5-4D99-A019-62ABF54DC74D}" type="datetimeFigureOut">
              <a:rPr lang="en-US" smtClean="0"/>
              <a:pPr/>
              <a:t>5/14/2017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36BAD-1E5A-4D2D-987F-7467940AB2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2AC73-4FE5-4D99-A019-62ABF54DC74D}" type="datetimeFigureOut">
              <a:rPr lang="en-US" smtClean="0"/>
              <a:pPr/>
              <a:t>5/14/2017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36BAD-1E5A-4D2D-987F-7467940AB2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2AC73-4FE5-4D99-A019-62ABF54DC74D}" type="datetimeFigureOut">
              <a:rPr lang="en-US" smtClean="0"/>
              <a:pPr/>
              <a:t>5/14/2017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36BAD-1E5A-4D2D-987F-7467940AB2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2AC73-4FE5-4D99-A019-62ABF54DC74D}" type="datetimeFigureOut">
              <a:rPr lang="en-US" smtClean="0"/>
              <a:pPr/>
              <a:t>5/14/2017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36BAD-1E5A-4D2D-987F-7467940AB2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2AC73-4FE5-4D99-A019-62ABF54DC74D}" type="datetimeFigureOut">
              <a:rPr lang="en-US" smtClean="0"/>
              <a:pPr/>
              <a:t>5/14/2017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36BAD-1E5A-4D2D-987F-7467940AB2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2AC73-4FE5-4D99-A019-62ABF54DC74D}" type="datetimeFigureOut">
              <a:rPr lang="en-US" smtClean="0"/>
              <a:pPr/>
              <a:t>5/14/2017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36BAD-1E5A-4D2D-987F-7467940AB2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2AC73-4FE5-4D99-A019-62ABF54DC74D}" type="datetimeFigureOut">
              <a:rPr lang="en-US" smtClean="0"/>
              <a:pPr/>
              <a:t>5/14/2017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1536BAD-1E5A-4D2D-987F-7467940AB2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32AC73-4FE5-4D99-A019-62ABF54DC74D}" type="datetimeFigureOut">
              <a:rPr lang="en-US" smtClean="0"/>
              <a:pPr/>
              <a:t>5/14/2017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1536BAD-1E5A-4D2D-987F-7467940AB2E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Heuristike</a:t>
            </a:r>
            <a:r>
              <a:rPr lang="en-US" dirty="0" smtClean="0"/>
              <a:t> </a:t>
            </a:r>
            <a:r>
              <a:rPr lang="en-US" dirty="0" err="1" smtClean="0"/>
              <a:t>zasnovane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lokalnom</a:t>
            </a:r>
            <a:r>
              <a:rPr lang="en-US" dirty="0" smtClean="0"/>
              <a:t> </a:t>
            </a:r>
            <a:r>
              <a:rPr lang="en-US" dirty="0" err="1" smtClean="0"/>
              <a:t>pretra</a:t>
            </a:r>
            <a:r>
              <a:rPr lang="sr-Latn-RS" dirty="0" smtClean="0"/>
              <a:t>živanju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581400"/>
            <a:ext cx="7854696" cy="1752600"/>
          </a:xfrm>
        </p:spPr>
        <p:txBody>
          <a:bodyPr/>
          <a:lstStyle/>
          <a:p>
            <a:endParaRPr lang="en-US" dirty="0" smtClean="0"/>
          </a:p>
          <a:p>
            <a:r>
              <a:rPr lang="sr-Latn-RS" dirty="0" smtClean="0"/>
              <a:t>MPIO </a:t>
            </a:r>
            <a:endParaRPr lang="en-US" dirty="0" smtClean="0"/>
          </a:p>
          <a:p>
            <a:r>
              <a:rPr lang="sr-Latn-RS" dirty="0" smtClean="0"/>
              <a:t>201</a:t>
            </a:r>
            <a:r>
              <a:rPr lang="en-US" dirty="0" smtClean="0"/>
              <a:t>6</a:t>
            </a:r>
            <a:r>
              <a:rPr lang="sr-Latn-RS" dirty="0" smtClean="0"/>
              <a:t>-20</a:t>
            </a:r>
            <a:r>
              <a:rPr lang="en-US" dirty="0" smtClean="0"/>
              <a:t>17</a:t>
            </a:r>
            <a:r>
              <a:rPr lang="sr-Latn-R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pPr algn="ctr"/>
            <a:r>
              <a:rPr lang="sr-Latn-RS" dirty="0" smtClean="0"/>
              <a:t>Osnovna šema ILS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158" y="2057401"/>
            <a:ext cx="8534041" cy="266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pPr algn="ctr"/>
            <a:r>
              <a:rPr lang="sr-Latn-RS" dirty="0" smtClean="0"/>
              <a:t>Princip ILS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828800"/>
            <a:ext cx="7134225" cy="439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8556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/>
          <a:lstStyle/>
          <a:p>
            <a:pPr algn="ctr"/>
            <a:r>
              <a:rPr lang="sr-Latn-RS" dirty="0" smtClean="0"/>
              <a:t>Iterated Local Search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481328"/>
            <a:ext cx="8839200" cy="4995672"/>
          </a:xfrm>
        </p:spPr>
        <p:txBody>
          <a:bodyPr>
            <a:normAutofit lnSpcReduction="10000"/>
          </a:bodyPr>
          <a:lstStyle/>
          <a:p>
            <a:r>
              <a:rPr lang="sr-Latn-RS" sz="2400" b="1" dirty="0" smtClean="0"/>
              <a:t> P</a:t>
            </a:r>
            <a:r>
              <a:rPr lang="en-US" sz="2400" b="1" dirty="0" err="1" smtClean="0"/>
              <a:t>erturbaci</a:t>
            </a:r>
            <a:r>
              <a:rPr lang="sr-Latn-RS" sz="2400" b="1" dirty="0" smtClean="0"/>
              <a:t>ja rešenja?</a:t>
            </a:r>
          </a:p>
          <a:p>
            <a:pPr>
              <a:buFontTx/>
              <a:buChar char="-"/>
            </a:pPr>
            <a:r>
              <a:rPr lang="en-US" sz="2400" dirty="0" smtClean="0"/>
              <a:t>Z</a:t>
            </a:r>
            <a:r>
              <a:rPr lang="sr-Latn-RS" sz="2400" dirty="0" smtClean="0"/>
              <a:t>načajnije promene tekućeg rešenja </a:t>
            </a:r>
          </a:p>
          <a:p>
            <a:pPr>
              <a:buNone/>
            </a:pPr>
            <a:r>
              <a:rPr lang="sr-Latn-RS" sz="2400" dirty="0" smtClean="0"/>
              <a:t>   (za razliku od standardnog LS pristupa)</a:t>
            </a:r>
          </a:p>
          <a:p>
            <a:pPr>
              <a:buFontTx/>
              <a:buChar char="-"/>
            </a:pPr>
            <a:r>
              <a:rPr lang="en-US" sz="2400" dirty="0" smtClean="0"/>
              <a:t>V</a:t>
            </a:r>
            <a:r>
              <a:rPr lang="sr-Latn-RS" sz="2400" dirty="0" smtClean="0"/>
              <a:t>eliki slučajni pomaci od tekućeg rešenja, koji nas vode u udaljene regione pretraživačkog prostora</a:t>
            </a:r>
            <a:endParaRPr lang="sr-Latn-CS" sz="2400" dirty="0" smtClean="0"/>
          </a:p>
          <a:p>
            <a:pPr>
              <a:buNone/>
            </a:pPr>
            <a:r>
              <a:rPr lang="sr-Latn-CS" sz="2400" dirty="0" smtClean="0"/>
              <a:t>-  Moguća strategija: jedan  deo rešenja se zadrži ,a drugi značajnije promeni.</a:t>
            </a:r>
          </a:p>
          <a:p>
            <a:endParaRPr lang="sr-Latn-RS" sz="2400" dirty="0" smtClean="0"/>
          </a:p>
          <a:p>
            <a:r>
              <a:rPr lang="sr-Latn-RS" sz="2400" b="1" dirty="0" smtClean="0"/>
              <a:t>Kriterijum prihvatanja novog rešenja?</a:t>
            </a:r>
          </a:p>
          <a:p>
            <a:pPr>
              <a:buNone/>
            </a:pPr>
            <a:r>
              <a:rPr lang="sr-Latn-RS" sz="2400" b="1" dirty="0" smtClean="0"/>
              <a:t> - </a:t>
            </a:r>
            <a:r>
              <a:rPr lang="sr-Latn-RS" sz="2400" dirty="0" smtClean="0"/>
              <a:t>Uslovi koje novo rešenje (lokalni optimum) mora zadovoljiti da bi zamenio tekuće rešenje</a:t>
            </a:r>
          </a:p>
          <a:p>
            <a:pPr>
              <a:buNone/>
            </a:pPr>
            <a:r>
              <a:rPr lang="sr-Latn-RS" sz="2400" dirty="0" smtClean="0"/>
              <a:t>-  </a:t>
            </a:r>
            <a:r>
              <a:rPr lang="en-US" sz="2400" dirty="0" smtClean="0"/>
              <a:t>N</a:t>
            </a:r>
            <a:r>
              <a:rPr lang="sr-Latn-RS" sz="2400" dirty="0" smtClean="0"/>
              <a:t>ajčešće</a:t>
            </a:r>
            <a:r>
              <a:rPr lang="en-US" sz="2400" dirty="0" smtClean="0"/>
              <a:t> </a:t>
            </a:r>
            <a:r>
              <a:rPr lang="sr-Latn-RS" sz="2400" dirty="0" smtClean="0"/>
              <a:t>bolja vrednost funkcije cilja (ali ne obavezno).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066800"/>
          </a:xfrm>
        </p:spPr>
        <p:txBody>
          <a:bodyPr/>
          <a:lstStyle/>
          <a:p>
            <a:pPr algn="ctr"/>
            <a:r>
              <a:rPr lang="sr-Latn-RS" dirty="0" smtClean="0"/>
              <a:t>Proširenje koncepta ILS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4267200"/>
            <a:ext cx="8610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z="2400" dirty="0" smtClean="0"/>
              <a:t> Umesto Local Seach, u šemi ILS može se koristiti bilo koja deterministička ili stohastička </a:t>
            </a:r>
            <a:r>
              <a:rPr lang="sr-Latn-RS" sz="2400" b="1" dirty="0" smtClean="0"/>
              <a:t>S-heuristika</a:t>
            </a:r>
            <a:r>
              <a:rPr lang="sr-Latn-RS" sz="2400" dirty="0" smtClean="0"/>
              <a:t> (Tabu Seach, Simulated Annealing, VNS,...) </a:t>
            </a:r>
          </a:p>
          <a:p>
            <a:endParaRPr lang="sr-Latn-RS" sz="2400" dirty="0" smtClean="0"/>
          </a:p>
          <a:p>
            <a:r>
              <a:rPr lang="sr-Latn-RS" sz="2400" b="1" dirty="0" smtClean="0"/>
              <a:t>Kako se ILS može kombinovati sa P-heuristikama</a:t>
            </a:r>
            <a:r>
              <a:rPr lang="en-US" sz="2400" b="1" dirty="0" smtClean="0"/>
              <a:t>?</a:t>
            </a:r>
            <a:endParaRPr lang="en-US" sz="2400" b="1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05000"/>
            <a:ext cx="9144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dirty="0" smtClean="0"/>
              <a:t>Simulirano kaljenje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Simulated Annealing (SA)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81328"/>
            <a:ext cx="8458200" cy="484327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r-Latn-CS" sz="2600" b="1" dirty="0" smtClean="0"/>
              <a:t> </a:t>
            </a:r>
          </a:p>
          <a:p>
            <a:pPr>
              <a:buNone/>
            </a:pPr>
            <a:endParaRPr lang="sr-Latn-CS" sz="2600" b="1" dirty="0" smtClean="0"/>
          </a:p>
          <a:p>
            <a:r>
              <a:rPr lang="sr-Latn-CS" sz="2600" dirty="0" smtClean="0"/>
              <a:t> </a:t>
            </a:r>
            <a:r>
              <a:rPr lang="sr-Latn-RS" sz="2600" dirty="0" smtClean="0"/>
              <a:t>Meta</a:t>
            </a:r>
            <a:r>
              <a:rPr lang="en-GB" sz="2600" dirty="0" err="1" smtClean="0"/>
              <a:t>heuristika</a:t>
            </a:r>
            <a:r>
              <a:rPr lang="en-GB" sz="2600" dirty="0" smtClean="0"/>
              <a:t>  </a:t>
            </a:r>
            <a:r>
              <a:rPr lang="en-GB" sz="2600" dirty="0" err="1" smtClean="0"/>
              <a:t>za</a:t>
            </a:r>
            <a:r>
              <a:rPr lang="en-GB" sz="2600" dirty="0" smtClean="0"/>
              <a:t> </a:t>
            </a:r>
            <a:r>
              <a:rPr lang="en-GB" sz="2600" dirty="0" err="1" smtClean="0"/>
              <a:t>rešavanje</a:t>
            </a:r>
            <a:r>
              <a:rPr lang="en-GB" sz="2600" dirty="0" smtClean="0"/>
              <a:t> </a:t>
            </a:r>
            <a:r>
              <a:rPr lang="en-GB" sz="2600" dirty="0" err="1" smtClean="0"/>
              <a:t>problema</a:t>
            </a:r>
            <a:r>
              <a:rPr lang="en-GB" sz="2600" dirty="0" smtClean="0"/>
              <a:t> </a:t>
            </a:r>
            <a:r>
              <a:rPr lang="en-GB" sz="2600" dirty="0" err="1" smtClean="0"/>
              <a:t>kombinatorne</a:t>
            </a:r>
            <a:r>
              <a:rPr lang="en-GB" sz="2600" dirty="0" smtClean="0"/>
              <a:t> </a:t>
            </a:r>
            <a:r>
              <a:rPr lang="sr-Latn-RS" sz="2600" dirty="0" smtClean="0"/>
              <a:t> i globalne </a:t>
            </a:r>
            <a:r>
              <a:rPr lang="en-GB" sz="2600" dirty="0" err="1" smtClean="0"/>
              <a:t>optimizacije</a:t>
            </a:r>
            <a:endParaRPr lang="sr-Latn-RS" sz="2600" dirty="0" smtClean="0"/>
          </a:p>
          <a:p>
            <a:endParaRPr lang="sr-Latn-RS" sz="2600" dirty="0" smtClean="0"/>
          </a:p>
          <a:p>
            <a:r>
              <a:rPr lang="sr-Latn-RS" dirty="0" err="1" smtClean="0"/>
              <a:t>I</a:t>
            </a:r>
            <a:r>
              <a:rPr lang="en-GB" sz="2600" dirty="0" smtClean="0"/>
              <a:t>me je </a:t>
            </a:r>
            <a:r>
              <a:rPr lang="en-GB" sz="2600" dirty="0" err="1" smtClean="0"/>
              <a:t>dobila</a:t>
            </a:r>
            <a:r>
              <a:rPr lang="en-GB" sz="2600" dirty="0" smtClean="0"/>
              <a:t> </a:t>
            </a:r>
            <a:r>
              <a:rPr lang="en-GB" sz="2600" dirty="0" err="1" smtClean="0"/>
              <a:t>zbog</a:t>
            </a:r>
            <a:r>
              <a:rPr lang="en-GB" sz="2600" dirty="0" smtClean="0"/>
              <a:t> </a:t>
            </a:r>
            <a:r>
              <a:rPr lang="en-GB" sz="2600" dirty="0" err="1" smtClean="0"/>
              <a:t>analogije</a:t>
            </a:r>
            <a:r>
              <a:rPr lang="en-GB" sz="2600" dirty="0" smtClean="0"/>
              <a:t> </a:t>
            </a:r>
            <a:r>
              <a:rPr lang="en-GB" sz="2600" dirty="0" err="1" smtClean="0"/>
              <a:t>sa</a:t>
            </a:r>
            <a:r>
              <a:rPr lang="sr-Latn-RS" sz="2600" dirty="0" smtClean="0"/>
              <a:t> procesom</a:t>
            </a:r>
            <a:r>
              <a:rPr lang="en-GB" sz="2600" dirty="0" smtClean="0"/>
              <a:t> </a:t>
            </a:r>
            <a:r>
              <a:rPr lang="en-GB" sz="2600" b="1" dirty="0" err="1" smtClean="0"/>
              <a:t>kaljenj</a:t>
            </a:r>
            <a:r>
              <a:rPr lang="sr-Latn-RS" sz="2600" b="1" dirty="0" smtClean="0"/>
              <a:t>a </a:t>
            </a:r>
            <a:r>
              <a:rPr lang="en-GB" sz="2600" b="1" dirty="0" err="1" smtClean="0"/>
              <a:t>metala</a:t>
            </a:r>
            <a:r>
              <a:rPr lang="en-GB" sz="2600" b="1" dirty="0" smtClean="0"/>
              <a:t> </a:t>
            </a:r>
            <a:r>
              <a:rPr lang="en-GB" sz="2600" dirty="0" err="1" smtClean="0"/>
              <a:t>iz</a:t>
            </a:r>
            <a:r>
              <a:rPr lang="en-GB" sz="2600" dirty="0" smtClean="0"/>
              <a:t> </a:t>
            </a:r>
            <a:r>
              <a:rPr lang="en-GB" sz="2600" dirty="0" err="1" smtClean="0"/>
              <a:t>čije</a:t>
            </a:r>
            <a:r>
              <a:rPr lang="en-GB" sz="2600" dirty="0" smtClean="0"/>
              <a:t> se </a:t>
            </a:r>
            <a:r>
              <a:rPr lang="en-GB" sz="2600" dirty="0" err="1" smtClean="0"/>
              <a:t>simulacije</a:t>
            </a:r>
            <a:r>
              <a:rPr lang="en-GB" sz="2600" dirty="0" smtClean="0"/>
              <a:t> </a:t>
            </a:r>
            <a:r>
              <a:rPr lang="en-GB" sz="2600" dirty="0" err="1" smtClean="0"/>
              <a:t>i</a:t>
            </a:r>
            <a:r>
              <a:rPr lang="en-GB" sz="2600" dirty="0" smtClean="0"/>
              <a:t> </a:t>
            </a:r>
            <a:r>
              <a:rPr lang="en-GB" sz="2600" dirty="0" err="1" smtClean="0"/>
              <a:t>razvila</a:t>
            </a:r>
            <a:r>
              <a:rPr lang="sr-Latn-RS" sz="2600" dirty="0" smtClean="0"/>
              <a:t>.</a:t>
            </a:r>
          </a:p>
          <a:p>
            <a:endParaRPr lang="sr-Latn-RS" sz="2600" dirty="0" smtClean="0"/>
          </a:p>
          <a:p>
            <a:r>
              <a:rPr lang="sr-Latn-RS" dirty="0" smtClean="0"/>
              <a:t>M</a:t>
            </a:r>
            <a:r>
              <a:rPr lang="en-GB" sz="2600" dirty="0" err="1" smtClean="0"/>
              <a:t>etoda</a:t>
            </a:r>
            <a:r>
              <a:rPr lang="en-GB" sz="2600" dirty="0" smtClean="0"/>
              <a:t> </a:t>
            </a:r>
            <a:r>
              <a:rPr lang="en-GB" sz="2600" dirty="0" err="1" smtClean="0"/>
              <a:t>pokušava</a:t>
            </a:r>
            <a:r>
              <a:rPr lang="en-GB" sz="2600" dirty="0" smtClean="0"/>
              <a:t> </a:t>
            </a:r>
            <a:r>
              <a:rPr lang="en-GB" sz="2600" dirty="0" err="1" smtClean="0"/>
              <a:t>pronaći</a:t>
            </a:r>
            <a:r>
              <a:rPr lang="en-GB" sz="2600" dirty="0" smtClean="0"/>
              <a:t> </a:t>
            </a:r>
            <a:r>
              <a:rPr lang="en-GB" sz="2600" dirty="0" err="1" smtClean="0"/>
              <a:t>globalni</a:t>
            </a:r>
            <a:r>
              <a:rPr lang="en-GB" sz="2600" dirty="0" smtClean="0"/>
              <a:t> optimum</a:t>
            </a:r>
            <a:r>
              <a:rPr lang="sr-Latn-RS" sz="2600" dirty="0" smtClean="0"/>
              <a:t> </a:t>
            </a:r>
            <a:r>
              <a:rPr lang="en-GB" sz="2600" dirty="0" smtClean="0"/>
              <a:t>u </a:t>
            </a:r>
            <a:r>
              <a:rPr lang="en-GB" sz="2600" dirty="0" err="1" smtClean="0"/>
              <a:t>zatom</a:t>
            </a:r>
            <a:r>
              <a:rPr lang="en-GB" sz="2600" dirty="0" smtClean="0"/>
              <a:t> </a:t>
            </a:r>
            <a:r>
              <a:rPr lang="en-GB" sz="2600" dirty="0" err="1" smtClean="0"/>
              <a:t>prostoru</a:t>
            </a:r>
            <a:r>
              <a:rPr lang="en-GB" sz="2600" dirty="0" smtClean="0"/>
              <a:t> </a:t>
            </a:r>
            <a:r>
              <a:rPr lang="en-GB" sz="2600" dirty="0" err="1" smtClean="0"/>
              <a:t>konfiguracija</a:t>
            </a:r>
            <a:r>
              <a:rPr lang="sr-Latn-RS" sz="2600" dirty="0" smtClean="0"/>
              <a:t>, </a:t>
            </a:r>
            <a:r>
              <a:rPr lang="en-GB" dirty="0" err="1" smtClean="0"/>
              <a:t>ili</a:t>
            </a:r>
            <a:r>
              <a:rPr lang="en-GB" dirty="0" smtClean="0"/>
              <a:t> mu se bar </a:t>
            </a:r>
            <a:r>
              <a:rPr lang="en-GB" dirty="0" err="1" smtClean="0"/>
              <a:t>približiti</a:t>
            </a:r>
            <a:r>
              <a:rPr lang="sr-Latn-RS" dirty="0" smtClean="0"/>
              <a:t>.</a:t>
            </a:r>
            <a:endParaRPr lang="sr-Latn-RS" sz="2600" dirty="0" smtClean="0"/>
          </a:p>
          <a:p>
            <a:endParaRPr lang="sr-Latn-RS" sz="2600" dirty="0" smtClean="0"/>
          </a:p>
          <a:p>
            <a:r>
              <a:rPr lang="sr-Latn-RS" b="1" dirty="0" smtClean="0"/>
              <a:t>Glavna osobina: dozvoljeni su potezi koji vode ka lošijem rešenju!</a:t>
            </a:r>
            <a:endParaRPr lang="en-US" sz="2600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229600" cy="667512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dirty="0" smtClean="0"/>
              <a:t>Osnovna šema 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915400" cy="5867400"/>
          </a:xfrm>
        </p:spPr>
        <p:txBody>
          <a:bodyPr>
            <a:normAutofit lnSpcReduction="10000"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sr-Latn-CS" sz="22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Posmatramo  problem </a:t>
            </a:r>
            <a:r>
              <a:rPr lang="sr-Latn-CS" sz="2200" b="1" i="1" dirty="0" smtClean="0"/>
              <a:t>min f(x), x</a:t>
            </a:r>
            <a:r>
              <a:rPr lang="sr-Latn-CS" sz="2200" b="1" i="1" dirty="0" smtClean="0">
                <a:sym typeface="Symbol"/>
              </a:rPr>
              <a:t> X</a:t>
            </a:r>
            <a:r>
              <a:rPr lang="sr-Latn-CS" sz="2200" i="1" dirty="0" smtClean="0">
                <a:sym typeface="Symbol"/>
              </a:rPr>
              <a:t> </a:t>
            </a:r>
            <a:endParaRPr lang="sr-Latn-CS" sz="2200" i="1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sr-Latn-CS" sz="2200" b="1" i="1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sr-Latn-CS" sz="2200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Inicijalizacija:  </a:t>
            </a:r>
            <a:r>
              <a:rPr lang="sr-Latn-CS" sz="22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Izabrati početno rešenje </a:t>
            </a:r>
            <a:r>
              <a:rPr lang="sr-Latn-CS" sz="2200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x</a:t>
            </a:r>
            <a:r>
              <a:rPr lang="sr-Latn-CS" sz="2200" b="1" i="1" baseline="-30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0 </a:t>
            </a:r>
            <a:r>
              <a:rPr lang="sr-Latn-CS" sz="2200" b="1" i="1" dirty="0" smtClean="0">
                <a:latin typeface="Cambria Math" pitchFamily="18" charset="0"/>
                <a:ea typeface="Calibri" pitchFamily="34" charset="0"/>
                <a:cs typeface="Calibri" pitchFamily="34" charset="0"/>
              </a:rPr>
              <a:t>∈</a:t>
            </a:r>
            <a:r>
              <a:rPr lang="sr-Latn-CS" sz="2200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X, </a:t>
            </a:r>
            <a:r>
              <a:rPr lang="sr-Latn-CS" sz="22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početnu temp. </a:t>
            </a:r>
            <a:r>
              <a:rPr lang="sr-Latn-CS" sz="2200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Tmax, </a:t>
            </a:r>
            <a:endParaRPr lang="sr-Latn-CS" sz="2200" i="1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sr-Latn-CS" sz="22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šemu hlađenja </a:t>
            </a:r>
            <a:r>
              <a:rPr lang="sr-Latn-CS" sz="2200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Tn, n=0,1,2,..(To=Tmax)</a:t>
            </a:r>
            <a:r>
              <a:rPr lang="sr-Latn-CS" sz="2200" b="1" i="1" dirty="0" smtClean="0">
                <a:latin typeface="Calibri" pitchFamily="34" charset="0"/>
                <a:cs typeface="Arial" pitchFamily="34" charset="0"/>
              </a:rPr>
              <a:t>		       </a:t>
            </a:r>
            <a:endParaRPr lang="en-US" sz="2200" b="1" i="1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sr-Latn-CS" sz="22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Postaviti</a:t>
            </a:r>
            <a:r>
              <a:rPr lang="sr-Latn-RS" sz="22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200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x</a:t>
            </a:r>
            <a:r>
              <a:rPr lang="en-US" sz="2200" b="1" i="1" baseline="30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*</a:t>
            </a:r>
            <a:r>
              <a:rPr lang="en-US" sz="2200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= x</a:t>
            </a:r>
            <a:r>
              <a:rPr lang="sr-Latn-RS" sz="2200" b="1" i="1" baseline="-30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0  </a:t>
            </a:r>
            <a:r>
              <a:rPr lang="en-US" sz="2200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sr-Latn-RS" sz="2200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200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f</a:t>
            </a:r>
            <a:r>
              <a:rPr lang="en-US" sz="2200" b="1" i="1" baseline="30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* </a:t>
            </a:r>
            <a:r>
              <a:rPr lang="en-US" sz="2200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=f(x</a:t>
            </a:r>
            <a:r>
              <a:rPr lang="sr-Latn-RS" sz="2200" b="1" i="1" baseline="-30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0</a:t>
            </a:r>
            <a:r>
              <a:rPr lang="en-US" sz="2200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sr-Latn-RS" sz="2200" b="1" i="1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200" b="1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sr-Latn-CS" sz="2200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Iterativni korak:</a:t>
            </a:r>
            <a:r>
              <a:rPr lang="sr-Latn-CS" sz="22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sr-Latn-CS" sz="2200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 = 0,1, 2, . . 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sr-Latn-CS" sz="22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Pri temperaturi </a:t>
            </a:r>
            <a:r>
              <a:rPr lang="sr-Latn-CS" sz="2200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Tn </a:t>
            </a:r>
            <a:r>
              <a:rPr lang="sr-Latn-CS" sz="22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određen broj puta realizujemo sledeći ciklus: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sr-Latn-CS" sz="22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2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</a:t>
            </a:r>
            <a:r>
              <a:rPr lang="sr-Latn-CS" sz="22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Na slučajan način izabrati rešenje </a:t>
            </a:r>
            <a:r>
              <a:rPr lang="sr-Latn-CS" sz="2200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x</a:t>
            </a:r>
            <a:r>
              <a:rPr lang="en-US" sz="2200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’</a:t>
            </a:r>
            <a:r>
              <a:rPr lang="sr-Latn-CS" sz="22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u okolini </a:t>
            </a:r>
            <a:r>
              <a:rPr lang="sr-Latn-CS" sz="2200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N(</a:t>
            </a:r>
            <a:r>
              <a:rPr lang="sr-Latn-CS" sz="2200" b="1" i="1" baseline="-30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sr-Latn-CS" sz="2200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x</a:t>
            </a:r>
            <a:r>
              <a:rPr lang="sr-Latn-CS" sz="2200" b="1" i="1" baseline="-30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 </a:t>
            </a:r>
            <a:r>
              <a:rPr lang="sr-Latn-CS" sz="2200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sr-Latn-CS" sz="2200" b="1" i="1" baseline="-30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sr-Latn-CS" sz="22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trenutnog  rešenja</a:t>
            </a:r>
            <a:r>
              <a:rPr lang="sr-Latn-CS" sz="2200" i="1" baseline="-30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sr-Latn-CS" sz="2200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x</a:t>
            </a:r>
            <a:r>
              <a:rPr lang="sr-Latn-CS" sz="2200" b="1" i="1" baseline="-30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endParaRPr lang="en-US" sz="2200" b="1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sr-Latn-CS" sz="2200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  </a:t>
            </a:r>
            <a:r>
              <a:rPr lang="en-US" sz="2200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sr-Latn-CS" sz="2200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200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sr-Latn-CS" sz="22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Ako je </a:t>
            </a:r>
            <a:r>
              <a:rPr lang="sr-Latn-CS" sz="2200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f (x</a:t>
            </a:r>
            <a:r>
              <a:rPr lang="en-US" sz="2200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’</a:t>
            </a:r>
            <a:r>
              <a:rPr lang="sr-Latn-CS" sz="2200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sr-Latn-CS" sz="2200" b="1" i="1" dirty="0" smtClean="0">
                <a:latin typeface="Cambria Math" pitchFamily="18" charset="0"/>
                <a:ea typeface="Calibri" pitchFamily="34" charset="0"/>
                <a:cs typeface="Calibri" pitchFamily="34" charset="0"/>
              </a:rPr>
              <a:t>≤</a:t>
            </a:r>
            <a:r>
              <a:rPr lang="sr-Latn-CS" sz="2200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200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f(</a:t>
            </a:r>
            <a:r>
              <a:rPr lang="en-US" sz="2200" b="1" i="1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x</a:t>
            </a:r>
            <a:r>
              <a:rPr lang="en-US" sz="2200" b="1" i="1" baseline="-30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200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n-US" sz="22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200" i="1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tada</a:t>
            </a:r>
            <a:r>
              <a:rPr lang="en-US" sz="22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200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x</a:t>
            </a:r>
            <a:r>
              <a:rPr lang="en-US" sz="2200" b="1" i="1" baseline="-30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n+1 </a:t>
            </a:r>
            <a:r>
              <a:rPr lang="en-US" sz="2200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= x’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2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   </a:t>
            </a:r>
            <a:r>
              <a:rPr lang="sr-Latn-RS" sz="22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 </a:t>
            </a:r>
            <a:r>
              <a:rPr lang="en-US" sz="22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sr-Latn-RS" sz="22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sr-Latn-CS" sz="22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Ako je </a:t>
            </a:r>
            <a:r>
              <a:rPr lang="en-US" sz="2200" i="1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pritom</a:t>
            </a:r>
            <a:r>
              <a:rPr lang="sr-Latn-CS" sz="22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sr-Latn-CS" sz="2200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 (x</a:t>
            </a:r>
            <a:r>
              <a:rPr lang="en-US" sz="2200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’</a:t>
            </a:r>
            <a:r>
              <a:rPr lang="sr-Latn-CS" sz="2200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sr-Latn-CS" sz="2200" b="1" i="1" dirty="0" smtClean="0">
                <a:latin typeface="Cambria Math" pitchFamily="18" charset="0"/>
                <a:ea typeface="Calibri" pitchFamily="34" charset="0"/>
                <a:cs typeface="Calibri" pitchFamily="34" charset="0"/>
              </a:rPr>
              <a:t>&lt; </a:t>
            </a:r>
            <a:r>
              <a:rPr lang="sr-Latn-CS" sz="2200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200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</a:t>
            </a:r>
            <a:r>
              <a:rPr lang="en-US" sz="2200" b="1" i="1" baseline="30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*</a:t>
            </a:r>
            <a:r>
              <a:rPr lang="en-US" sz="2200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sr-Latn-RS" sz="2200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n-US" sz="2200" i="1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tada</a:t>
            </a:r>
            <a:r>
              <a:rPr lang="en-US" sz="22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200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x</a:t>
            </a:r>
            <a:r>
              <a:rPr lang="en-US" sz="2200" b="1" i="1" baseline="30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*</a:t>
            </a:r>
            <a:r>
              <a:rPr lang="en-US" sz="2200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= x’</a:t>
            </a:r>
            <a:r>
              <a:rPr lang="en-US" sz="2200" b="1" i="1" baseline="-30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200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f</a:t>
            </a:r>
            <a:r>
              <a:rPr lang="en-US" sz="2200" b="1" i="1" baseline="30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* </a:t>
            </a:r>
            <a:r>
              <a:rPr lang="en-US" sz="2200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=f(x’)</a:t>
            </a:r>
            <a:endParaRPr lang="en-US" sz="2200" b="1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2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 </a:t>
            </a:r>
            <a:r>
              <a:rPr lang="sr-Latn-RS" sz="22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</a:t>
            </a:r>
            <a:r>
              <a:rPr lang="en-US" sz="2200" i="1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Ako</a:t>
            </a:r>
            <a:r>
              <a:rPr lang="en-US" sz="22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je </a:t>
            </a:r>
            <a:r>
              <a:rPr lang="sr-Latn-CS" sz="2200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 (x</a:t>
            </a:r>
            <a:r>
              <a:rPr lang="en-US" sz="2200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’</a:t>
            </a:r>
            <a:r>
              <a:rPr lang="sr-Latn-CS" sz="2200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sr-Latn-CS" sz="2200" b="1" i="1" dirty="0" smtClean="0">
                <a:latin typeface="Cambria Math" pitchFamily="18" charset="0"/>
                <a:ea typeface="Calibri" pitchFamily="34" charset="0"/>
                <a:cs typeface="Calibri" pitchFamily="34" charset="0"/>
              </a:rPr>
              <a:t>&gt; </a:t>
            </a:r>
            <a:r>
              <a:rPr lang="sr-Latn-CS" sz="2200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200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f(</a:t>
            </a:r>
            <a:r>
              <a:rPr lang="en-US" sz="2200" b="1" i="1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x</a:t>
            </a:r>
            <a:r>
              <a:rPr lang="en-US" sz="2200" b="1" i="1" baseline="-30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200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), </a:t>
            </a:r>
            <a:r>
              <a:rPr lang="en-US" sz="2200" i="1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izabrati</a:t>
            </a:r>
            <a:r>
              <a:rPr lang="en-US" sz="22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200" i="1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na</a:t>
            </a:r>
            <a:r>
              <a:rPr lang="en-US" sz="22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200" i="1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slučajan</a:t>
            </a:r>
            <a:r>
              <a:rPr lang="en-US" sz="22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200" i="1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na</a:t>
            </a:r>
            <a:r>
              <a:rPr lang="sr-Latn-RS" sz="22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čin</a:t>
            </a:r>
            <a:r>
              <a:rPr lang="en-US" sz="22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200" i="1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broj</a:t>
            </a:r>
            <a:r>
              <a:rPr lang="en-US" sz="22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200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 </a:t>
            </a:r>
            <a:r>
              <a:rPr lang="en-US" sz="2200" i="1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uniformn</a:t>
            </a:r>
            <a:r>
              <a:rPr lang="sr-Latn-RS" sz="22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o</a:t>
            </a:r>
            <a:r>
              <a:rPr lang="en-US" sz="22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200" i="1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na</a:t>
            </a:r>
            <a:r>
              <a:rPr lang="sr-Latn-RS" sz="22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200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[0,1]</a:t>
            </a:r>
            <a:endParaRPr lang="en-US" sz="2200" b="1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2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     </a:t>
            </a:r>
            <a:r>
              <a:rPr lang="en-US" sz="2200" i="1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Ako</a:t>
            </a:r>
            <a:r>
              <a:rPr lang="en-US" sz="22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je </a:t>
            </a:r>
            <a:r>
              <a:rPr lang="en-US" sz="2200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 </a:t>
            </a:r>
            <a:r>
              <a:rPr lang="en-US" sz="2200" b="1" i="1" dirty="0" smtClean="0">
                <a:latin typeface="Cambria Math" pitchFamily="18" charset="0"/>
                <a:ea typeface="Calibri" pitchFamily="34" charset="0"/>
                <a:cs typeface="Calibri" pitchFamily="34" charset="0"/>
              </a:rPr>
              <a:t>≤</a:t>
            </a:r>
            <a:r>
              <a:rPr lang="en-US" sz="2200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200" b="1" i="1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  <a:r>
              <a:rPr lang="en-US" sz="2200" b="1" i="1" baseline="-30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200" b="1" i="1" baseline="-30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2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sr-Latn-RS" sz="22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=</a:t>
            </a:r>
            <a:r>
              <a:rPr lang="en-US" sz="2200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200" b="1" i="1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  <a:r>
              <a:rPr lang="en-US" sz="2200" b="1" i="1" baseline="-30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sr-Latn-RS" sz="22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sr-Latn-RS" sz="2200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(Tn,</a:t>
            </a:r>
            <a:r>
              <a:rPr lang="en-US" sz="2200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sr-Latn-CS" sz="2200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 (x</a:t>
            </a:r>
            <a:r>
              <a:rPr lang="en-US" sz="2200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’</a:t>
            </a:r>
            <a:r>
              <a:rPr lang="sr-Latn-CS" sz="2200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n-US" sz="2200" b="1" i="1" dirty="0" smtClean="0">
                <a:latin typeface="Cambria Math" pitchFamily="18" charset="0"/>
                <a:ea typeface="Calibri" pitchFamily="34" charset="0"/>
                <a:cs typeface="Calibri" pitchFamily="34" charset="0"/>
              </a:rPr>
              <a:t>-</a:t>
            </a:r>
            <a:r>
              <a:rPr lang="sr-Latn-CS" sz="2200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200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f(</a:t>
            </a:r>
            <a:r>
              <a:rPr lang="en-US" sz="2200" b="1" i="1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x</a:t>
            </a:r>
            <a:r>
              <a:rPr lang="en-US" sz="2200" b="1" i="1" baseline="-30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200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sr-Latn-RS" sz="2200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), </a:t>
            </a:r>
            <a:r>
              <a:rPr lang="sr-Latn-RS" sz="22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200" i="1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tada</a:t>
            </a:r>
            <a:r>
              <a:rPr lang="sr-Latn-RS" sz="22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ostajemo u</a:t>
            </a:r>
            <a:r>
              <a:rPr lang="en-US" sz="22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200" b="1" i="1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x</a:t>
            </a:r>
            <a:r>
              <a:rPr lang="en-US" sz="2200" b="1" i="1" baseline="-30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200" b="1" i="1" baseline="-30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200" b="1" i="1" baseline="-30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</a:t>
            </a:r>
            <a:r>
              <a:rPr lang="sr-Latn-RS" sz="22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i pokušavamo </a:t>
            </a:r>
            <a:r>
              <a:rPr lang="en-US" sz="22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sr-Latn-RS" sz="22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ponovo</a:t>
            </a:r>
            <a:r>
              <a:rPr lang="en-US" sz="22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sr-Latn-RS" sz="2200" i="1" dirty="0" smtClean="0">
                <a:latin typeface="Calibri" pitchFamily="34" charset="0"/>
                <a:cs typeface="Arial" pitchFamily="34" charset="0"/>
              </a:rPr>
              <a:t>sa pretragom u </a:t>
            </a:r>
            <a:r>
              <a:rPr lang="sr-Latn-CS" sz="22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okolini </a:t>
            </a:r>
            <a:r>
              <a:rPr lang="sr-Latn-CS" sz="2200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N(</a:t>
            </a:r>
            <a:r>
              <a:rPr lang="sr-Latn-CS" sz="2200" b="1" i="1" baseline="-30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sr-Latn-CS" sz="2200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x</a:t>
            </a:r>
            <a:r>
              <a:rPr lang="sr-Latn-CS" sz="2200" b="1" i="1" baseline="-30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 </a:t>
            </a:r>
            <a:r>
              <a:rPr lang="sr-Latn-CS" sz="2200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sr-Cyrl-RS" sz="2200" b="1" i="1" baseline="-30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sr-Cyrl-RS" sz="2200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2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    </a:t>
            </a:r>
            <a:r>
              <a:rPr lang="en-US" sz="2200" i="1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Ako</a:t>
            </a:r>
            <a:r>
              <a:rPr lang="en-US" sz="22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je </a:t>
            </a:r>
            <a:r>
              <a:rPr lang="en-US" sz="2200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 &gt; </a:t>
            </a:r>
            <a:r>
              <a:rPr lang="en-US" sz="2200" b="1" i="1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  <a:r>
              <a:rPr lang="en-US" sz="2200" b="1" i="1" baseline="-30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200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sr-Latn-RS" sz="2200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(Tn, </a:t>
            </a:r>
            <a:r>
              <a:rPr lang="sr-Latn-CS" sz="2200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 (x</a:t>
            </a:r>
            <a:r>
              <a:rPr lang="en-US" sz="2200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’</a:t>
            </a:r>
            <a:r>
              <a:rPr lang="sr-Latn-CS" sz="2200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n-US" sz="2200" b="1" i="1" dirty="0" smtClean="0">
                <a:latin typeface="Cambria Math" pitchFamily="18" charset="0"/>
                <a:ea typeface="Calibri" pitchFamily="34" charset="0"/>
                <a:cs typeface="Calibri" pitchFamily="34" charset="0"/>
              </a:rPr>
              <a:t>-</a:t>
            </a:r>
            <a:r>
              <a:rPr lang="sr-Latn-CS" sz="2200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200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f(</a:t>
            </a:r>
            <a:r>
              <a:rPr lang="en-US" sz="2200" b="1" i="1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x</a:t>
            </a:r>
            <a:r>
              <a:rPr lang="en-US" sz="2200" b="1" i="1" baseline="-30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200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sr-Latn-RS" sz="2200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)</a:t>
            </a:r>
            <a:r>
              <a:rPr lang="sr-Latn-RS" sz="22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2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200" i="1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tada</a:t>
            </a:r>
            <a:r>
              <a:rPr lang="en-US" sz="22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200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x</a:t>
            </a:r>
            <a:r>
              <a:rPr lang="en-US" sz="2200" b="1" i="1" baseline="-30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n+1 </a:t>
            </a:r>
            <a:r>
              <a:rPr lang="en-US" sz="2200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= x’</a:t>
            </a:r>
            <a:endParaRPr lang="sr-Latn-RS" sz="2200" b="1" i="1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200" b="1" i="1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Kraj</a:t>
            </a:r>
            <a:r>
              <a:rPr lang="en-US" sz="2200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  <a:r>
              <a:rPr lang="en-US" sz="22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200" i="1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Ako</a:t>
            </a:r>
            <a:r>
              <a:rPr lang="en-US" sz="22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je </a:t>
            </a:r>
            <a:r>
              <a:rPr lang="en-US" sz="2200" i="1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zadovoljen</a:t>
            </a:r>
            <a:r>
              <a:rPr lang="en-US" sz="22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200" i="1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kriterijum</a:t>
            </a:r>
            <a:r>
              <a:rPr lang="en-US" sz="22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200" i="1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zaustavljanja</a:t>
            </a:r>
            <a:r>
              <a:rPr lang="en-US" sz="22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sr-Latn-RS" sz="22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(na primer </a:t>
            </a:r>
            <a:r>
              <a:rPr lang="sr-Latn-RS" sz="2200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Tn </a:t>
            </a:r>
            <a:r>
              <a:rPr lang="en-US" sz="2200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&lt;</a:t>
            </a:r>
            <a:r>
              <a:rPr lang="sr-Latn-RS" sz="2200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Tmin</a:t>
            </a:r>
            <a:r>
              <a:rPr lang="en-US" sz="2200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n=</a:t>
            </a:r>
            <a:r>
              <a:rPr lang="en-US" sz="2200" b="1" i="1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200" b="1" i="1" baseline="-25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max</a:t>
            </a:r>
            <a:r>
              <a:rPr lang="sr-Latn-RS" sz="22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200" i="1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staje</a:t>
            </a:r>
            <a:r>
              <a:rPr lang="en-US" sz="22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se, a </a:t>
            </a:r>
            <a:r>
              <a:rPr lang="en-US" sz="2200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x</a:t>
            </a:r>
            <a:r>
              <a:rPr lang="en-US" sz="2200" b="1" i="1" baseline="30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*</a:t>
            </a:r>
            <a:r>
              <a:rPr lang="en-US" sz="2200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2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 </a:t>
            </a:r>
            <a:r>
              <a:rPr lang="en-US" sz="2200" i="1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uzima</a:t>
            </a:r>
            <a:r>
              <a:rPr lang="en-US" sz="22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200" i="1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za</a:t>
            </a:r>
            <a:r>
              <a:rPr lang="en-US" sz="22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200" i="1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aproksimaciju</a:t>
            </a:r>
            <a:r>
              <a:rPr lang="en-US" sz="22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200" i="1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optimalnog</a:t>
            </a:r>
            <a:r>
              <a:rPr lang="en-US" sz="22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200" i="1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rešenja</a:t>
            </a:r>
            <a:r>
              <a:rPr lang="en-US" sz="22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 smtClean="0"/>
              <a:t>Princip SA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2133600"/>
            <a:ext cx="8603704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dirty="0" smtClean="0"/>
              <a:t>Šema jedne varijante SA 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728788"/>
            <a:ext cx="8001000" cy="406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98704" y="76200"/>
            <a:ext cx="8839200" cy="990600"/>
          </a:xfrm>
        </p:spPr>
        <p:txBody>
          <a:bodyPr>
            <a:normAutofit fontScale="90000"/>
          </a:bodyPr>
          <a:lstStyle/>
          <a:p>
            <a:r>
              <a:rPr lang="sr-Latn-RS" dirty="0" smtClean="0"/>
              <a:t>Tabu pretraživanje (Tabu Search - TS)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10200"/>
          </a:xfrm>
        </p:spPr>
        <p:txBody>
          <a:bodyPr>
            <a:noAutofit/>
          </a:bodyPr>
          <a:lstStyle/>
          <a:p>
            <a:endParaRPr lang="sr-Latn-CS" sz="2000" b="1" dirty="0" smtClean="0">
              <a:latin typeface="+mj-lt"/>
            </a:endParaRPr>
          </a:p>
          <a:p>
            <a:r>
              <a:rPr lang="sr-Latn-CS" sz="2000" b="1" dirty="0" smtClean="0">
                <a:latin typeface="+mj-lt"/>
              </a:rPr>
              <a:t>Tabu </a:t>
            </a:r>
            <a:r>
              <a:rPr lang="sr-Latn-CS" sz="2000" b="1" dirty="0" smtClean="0">
                <a:latin typeface="+mj-lt"/>
              </a:rPr>
              <a:t>pretraživanje </a:t>
            </a:r>
            <a:r>
              <a:rPr lang="sr-Latn-CS" sz="2000" dirty="0" smtClean="0">
                <a:latin typeface="+mj-lt"/>
              </a:rPr>
              <a:t>se bazira na principu lokalnog </a:t>
            </a:r>
            <a:r>
              <a:rPr lang="sr-Latn-CS" sz="2000" dirty="0" smtClean="0">
                <a:latin typeface="+mj-lt"/>
              </a:rPr>
              <a:t>pretraživanja na skupu unapred definisanih okolina.</a:t>
            </a:r>
            <a:endParaRPr lang="sr-Latn-CS" sz="2000" dirty="0" smtClean="0">
              <a:latin typeface="+mj-lt"/>
            </a:endParaRPr>
          </a:p>
          <a:p>
            <a:endParaRPr lang="sr-Latn-CS" sz="2000" dirty="0" smtClean="0">
              <a:latin typeface="+mj-lt"/>
            </a:endParaRPr>
          </a:p>
          <a:p>
            <a:r>
              <a:rPr lang="sr-Latn-CS" sz="2000" dirty="0" smtClean="0">
                <a:latin typeface="+mj-lt"/>
              </a:rPr>
              <a:t>Glavna ideja TS:</a:t>
            </a:r>
            <a:r>
              <a:rPr lang="sr-Latn-CS" sz="2000" dirty="0" smtClean="0">
                <a:latin typeface="+mj-lt"/>
              </a:rPr>
              <a:t> </a:t>
            </a:r>
            <a:r>
              <a:rPr lang="sr-Latn-CS" sz="2000" dirty="0" smtClean="0">
                <a:latin typeface="+mj-lt"/>
              </a:rPr>
              <a:t>pamćenje nekih podataka o prethodnim fazama procesa pretraživanja, koji utiču na izbor sledećih tačaka </a:t>
            </a:r>
            <a:r>
              <a:rPr lang="sr-Latn-CS" sz="2000" dirty="0" smtClean="0">
                <a:latin typeface="+mj-lt"/>
              </a:rPr>
              <a:t>i </a:t>
            </a:r>
            <a:r>
              <a:rPr lang="sr-Latn-CS" sz="2000" dirty="0" smtClean="0">
                <a:latin typeface="+mj-lt"/>
              </a:rPr>
              <a:t>pomažu izbegavanje </a:t>
            </a:r>
            <a:r>
              <a:rPr lang="sr-Latn-CS" sz="2000" dirty="0" smtClean="0">
                <a:latin typeface="+mj-lt"/>
              </a:rPr>
              <a:t>ciklusa.</a:t>
            </a:r>
            <a:r>
              <a:rPr lang="en-GB" sz="2000" dirty="0" smtClean="0">
                <a:latin typeface="+mj-lt"/>
              </a:rPr>
              <a:t> </a:t>
            </a:r>
            <a:endParaRPr lang="sr-Latn-RS" sz="2000" dirty="0" smtClean="0">
              <a:latin typeface="+mj-lt"/>
            </a:endParaRPr>
          </a:p>
          <a:p>
            <a:endParaRPr lang="sr-Latn-RS" sz="2000" dirty="0" smtClean="0">
              <a:latin typeface="+mj-lt"/>
            </a:endParaRPr>
          </a:p>
          <a:p>
            <a:r>
              <a:rPr lang="sr-Latn-CS" sz="2000" dirty="0" smtClean="0">
                <a:latin typeface="+mj-lt"/>
              </a:rPr>
              <a:t>Važna komponenta TS je </a:t>
            </a:r>
            <a:r>
              <a:rPr lang="sr-Latn-CS" sz="2000" dirty="0">
                <a:latin typeface="+mj-lt"/>
              </a:rPr>
              <a:t>tzv. </a:t>
            </a:r>
            <a:r>
              <a:rPr lang="sr-Latn-CS" sz="2000" b="1" dirty="0">
                <a:latin typeface="+mj-lt"/>
              </a:rPr>
              <a:t>adaptivna memorija</a:t>
            </a:r>
            <a:r>
              <a:rPr lang="sr-Latn-CS" sz="2000" dirty="0">
                <a:latin typeface="+mj-lt"/>
              </a:rPr>
              <a:t>, </a:t>
            </a:r>
            <a:r>
              <a:rPr lang="sr-Latn-CS" sz="2000" dirty="0" smtClean="0">
                <a:latin typeface="+mj-lt"/>
              </a:rPr>
              <a:t>tj.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smtClean="0">
                <a:latin typeface="+mj-lt"/>
              </a:rPr>
              <a:t>TS  </a:t>
            </a:r>
            <a:r>
              <a:rPr lang="sr-Latn-RS" sz="2000" dirty="0" smtClean="0">
                <a:latin typeface="+mj-lt"/>
              </a:rPr>
              <a:t>pravi </a:t>
            </a:r>
            <a:r>
              <a:rPr lang="sr-Latn-RS" sz="2000" dirty="0" smtClean="0">
                <a:latin typeface="+mj-lt"/>
              </a:rPr>
              <a:t>skup (</a:t>
            </a:r>
            <a:r>
              <a:rPr lang="sr-Latn-RS" sz="2000" dirty="0" smtClean="0">
                <a:latin typeface="+mj-lt"/>
              </a:rPr>
              <a:t>memoriju) </a:t>
            </a:r>
            <a:r>
              <a:rPr lang="sr-Latn-RS" sz="2000" dirty="0" smtClean="0">
                <a:latin typeface="+mj-lt"/>
              </a:rPr>
              <a:t>nedavno posećenih rešenja ili poteza koji su doveli do tih rešenja.</a:t>
            </a:r>
          </a:p>
          <a:p>
            <a:pPr>
              <a:buNone/>
            </a:pPr>
            <a:r>
              <a:rPr lang="sr-Latn-RS" sz="2000" dirty="0" smtClean="0">
                <a:latin typeface="+mj-lt"/>
              </a:rPr>
              <a:t> </a:t>
            </a:r>
          </a:p>
          <a:p>
            <a:r>
              <a:rPr lang="sr-Latn-RS" sz="2000" dirty="0" smtClean="0">
                <a:latin typeface="+mj-lt"/>
              </a:rPr>
              <a:t>Ova rešenja/potezi se označavaju kao </a:t>
            </a:r>
            <a:r>
              <a:rPr lang="sr-Latn-RS" sz="2000" dirty="0" smtClean="0">
                <a:latin typeface="+mj-lt"/>
              </a:rPr>
              <a:t>„</a:t>
            </a:r>
            <a:r>
              <a:rPr lang="en-GB" sz="2000" b="1" dirty="0" err="1" smtClean="0">
                <a:latin typeface="+mj-lt"/>
              </a:rPr>
              <a:t>tabu</a:t>
            </a:r>
            <a:r>
              <a:rPr lang="sr-Latn-RS" sz="2000" b="1" dirty="0" smtClean="0">
                <a:latin typeface="+mj-lt"/>
              </a:rPr>
              <a:t>“</a:t>
            </a:r>
            <a:r>
              <a:rPr lang="en-US" sz="2000" b="1" dirty="0">
                <a:latin typeface="+mj-lt"/>
              </a:rPr>
              <a:t>*</a:t>
            </a:r>
            <a:r>
              <a:rPr lang="en-GB" sz="2000" b="1" dirty="0" smtClean="0">
                <a:latin typeface="+mj-lt"/>
              </a:rPr>
              <a:t> </a:t>
            </a:r>
            <a:r>
              <a:rPr lang="en-GB" sz="2000" b="1" dirty="0" smtClean="0">
                <a:latin typeface="+mj-lt"/>
              </a:rPr>
              <a:t>(</a:t>
            </a:r>
            <a:r>
              <a:rPr lang="en-GB" sz="2000" b="1" dirty="0" err="1" smtClean="0">
                <a:latin typeface="+mj-lt"/>
              </a:rPr>
              <a:t>zabranjen</a:t>
            </a:r>
            <a:r>
              <a:rPr lang="sr-Latn-RS" sz="2000" b="1" dirty="0" smtClean="0">
                <a:latin typeface="+mj-lt"/>
              </a:rPr>
              <a:t>a</a:t>
            </a:r>
            <a:r>
              <a:rPr lang="en-GB" sz="2000" b="1" dirty="0" smtClean="0">
                <a:latin typeface="+mj-lt"/>
              </a:rPr>
              <a:t>) </a:t>
            </a:r>
            <a:r>
              <a:rPr lang="en-GB" sz="2000" dirty="0" err="1" smtClean="0">
                <a:latin typeface="+mj-lt"/>
              </a:rPr>
              <a:t>kako</a:t>
            </a:r>
            <a:r>
              <a:rPr lang="en-GB" sz="2000" dirty="0" smtClean="0">
                <a:latin typeface="+mj-lt"/>
              </a:rPr>
              <a:t> se</a:t>
            </a:r>
            <a:r>
              <a:rPr lang="sr-Latn-RS" sz="2000" dirty="0" smtClean="0">
                <a:latin typeface="+mj-lt"/>
              </a:rPr>
              <a:t> u narednim iteracijama </a:t>
            </a:r>
            <a:r>
              <a:rPr lang="sr-Latn-RS" sz="2000" dirty="0" smtClean="0">
                <a:latin typeface="+mj-lt"/>
              </a:rPr>
              <a:t> pretraživanja </a:t>
            </a:r>
            <a:r>
              <a:rPr lang="en-GB" sz="2000" dirty="0" smtClean="0">
                <a:latin typeface="+mj-lt"/>
              </a:rPr>
              <a:t>ne </a:t>
            </a:r>
            <a:r>
              <a:rPr lang="en-GB" sz="2000" dirty="0" smtClean="0">
                <a:latin typeface="+mj-lt"/>
              </a:rPr>
              <a:t>bi </a:t>
            </a:r>
            <a:r>
              <a:rPr lang="en-GB" sz="2000" dirty="0" err="1" smtClean="0">
                <a:latin typeface="+mj-lt"/>
              </a:rPr>
              <a:t>vraćal</a:t>
            </a:r>
            <a:r>
              <a:rPr lang="sr-Latn-RS" sz="2000" dirty="0" smtClean="0">
                <a:latin typeface="+mj-lt"/>
              </a:rPr>
              <a:t>i</a:t>
            </a:r>
            <a:r>
              <a:rPr lang="en-GB" sz="2000" dirty="0" smtClean="0">
                <a:latin typeface="+mj-lt"/>
              </a:rPr>
              <a:t> </a:t>
            </a:r>
            <a:r>
              <a:rPr lang="en-GB" sz="2000" dirty="0" err="1" smtClean="0">
                <a:latin typeface="+mj-lt"/>
              </a:rPr>
              <a:t>na</a:t>
            </a:r>
            <a:r>
              <a:rPr lang="en-GB" sz="2000" dirty="0" smtClean="0">
                <a:latin typeface="+mj-lt"/>
              </a:rPr>
              <a:t> </a:t>
            </a:r>
            <a:r>
              <a:rPr lang="en-GB" sz="2000" dirty="0" err="1" smtClean="0">
                <a:latin typeface="+mj-lt"/>
              </a:rPr>
              <a:t>nj</a:t>
            </a:r>
            <a:r>
              <a:rPr lang="sr-Latn-RS" sz="2000" dirty="0" smtClean="0">
                <a:latin typeface="+mj-lt"/>
              </a:rPr>
              <a:t>ih</a:t>
            </a:r>
            <a:r>
              <a:rPr lang="en-GB" sz="2000" dirty="0" smtClean="0">
                <a:latin typeface="+mj-lt"/>
              </a:rPr>
              <a:t>.</a:t>
            </a:r>
            <a:endParaRPr lang="sr-Latn-RS" sz="2000" dirty="0" smtClean="0">
              <a:latin typeface="+mj-lt"/>
            </a:endParaRPr>
          </a:p>
          <a:p>
            <a:pPr marL="0" indent="0">
              <a:buNone/>
            </a:pPr>
            <a:endParaRPr lang="sr-Latn-R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1400" dirty="0" smtClean="0"/>
              <a:t>      </a:t>
            </a:r>
            <a:r>
              <a:rPr lang="en-US" sz="1500" dirty="0" smtClean="0">
                <a:latin typeface="+mj-lt"/>
              </a:rPr>
              <a:t>*The </a:t>
            </a:r>
            <a:r>
              <a:rPr lang="en-US" sz="1500" dirty="0">
                <a:latin typeface="+mj-lt"/>
              </a:rPr>
              <a:t>word 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b="1" dirty="0" err="1" smtClean="0">
                <a:latin typeface="+mj-lt"/>
              </a:rPr>
              <a:t>tabu</a:t>
            </a:r>
            <a:r>
              <a:rPr lang="en-US" sz="1500" b="1" dirty="0" smtClean="0">
                <a:latin typeface="+mj-lt"/>
              </a:rPr>
              <a:t> </a:t>
            </a:r>
            <a:r>
              <a:rPr lang="en-US" sz="1500" dirty="0" smtClean="0">
                <a:latin typeface="+mj-lt"/>
              </a:rPr>
              <a:t>comes </a:t>
            </a:r>
            <a:r>
              <a:rPr lang="en-US" sz="1500" dirty="0">
                <a:latin typeface="+mj-lt"/>
              </a:rPr>
              <a:t>from </a:t>
            </a:r>
            <a:r>
              <a:rPr lang="en-US" sz="1500" i="1" dirty="0">
                <a:latin typeface="+mj-lt"/>
              </a:rPr>
              <a:t>Tongan</a:t>
            </a:r>
            <a:r>
              <a:rPr lang="en-US" sz="1500" dirty="0">
                <a:latin typeface="+mj-lt"/>
              </a:rPr>
              <a:t>, a language </a:t>
            </a:r>
            <a:r>
              <a:rPr lang="en-US" sz="1500" dirty="0" smtClean="0">
                <a:latin typeface="+mj-lt"/>
              </a:rPr>
              <a:t>of Polynesia, </a:t>
            </a:r>
            <a:r>
              <a:rPr lang="en-US" sz="1500" dirty="0">
                <a:latin typeface="+mj-lt"/>
              </a:rPr>
              <a:t>used by the aborigines </a:t>
            </a:r>
            <a:r>
              <a:rPr lang="en-US" sz="1500" dirty="0" smtClean="0">
                <a:latin typeface="+mj-lt"/>
              </a:rPr>
              <a:t>of Tonga to </a:t>
            </a:r>
            <a:r>
              <a:rPr lang="en-US" sz="1500" dirty="0">
                <a:latin typeface="+mj-lt"/>
              </a:rPr>
              <a:t>indicate things that cannot be touched because they are sacred</a:t>
            </a:r>
            <a:endParaRPr lang="sr-Latn-RS" sz="15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743712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dirty="0" smtClean="0"/>
              <a:t>Tabu pretraživanje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991600" cy="5715000"/>
          </a:xfrm>
        </p:spPr>
        <p:txBody>
          <a:bodyPr>
            <a:normAutofit fontScale="55000" lnSpcReduction="20000"/>
          </a:bodyPr>
          <a:lstStyle/>
          <a:p>
            <a:endParaRPr lang="sr-Latn-RS" sz="3500" dirty="0" smtClean="0"/>
          </a:p>
          <a:p>
            <a:r>
              <a:rPr lang="sr-Latn-RS" sz="3500" dirty="0" smtClean="0">
                <a:latin typeface="+mj-lt"/>
              </a:rPr>
              <a:t>Sv</a:t>
            </a:r>
            <a:r>
              <a:rPr lang="en-GB" sz="3500" dirty="0" smtClean="0">
                <a:latin typeface="+mj-lt"/>
              </a:rPr>
              <a:t>a </a:t>
            </a:r>
            <a:r>
              <a:rPr lang="en-GB" sz="3500" dirty="0" err="1" smtClean="0">
                <a:latin typeface="+mj-lt"/>
              </a:rPr>
              <a:t>rešenja</a:t>
            </a:r>
            <a:r>
              <a:rPr lang="sr-Latn-RS" sz="3500" dirty="0" smtClean="0">
                <a:latin typeface="+mj-lt"/>
              </a:rPr>
              <a:t>/potezi</a:t>
            </a:r>
            <a:r>
              <a:rPr lang="en-GB" sz="3500" dirty="0" smtClean="0">
                <a:latin typeface="+mj-lt"/>
              </a:rPr>
              <a:t> </a:t>
            </a:r>
            <a:r>
              <a:rPr lang="en-GB" sz="3500" dirty="0" err="1" smtClean="0">
                <a:latin typeface="+mj-lt"/>
              </a:rPr>
              <a:t>označena</a:t>
            </a:r>
            <a:r>
              <a:rPr lang="en-GB" sz="3500" dirty="0" smtClean="0">
                <a:latin typeface="+mj-lt"/>
              </a:rPr>
              <a:t> </a:t>
            </a:r>
            <a:r>
              <a:rPr lang="en-GB" sz="3500" dirty="0" err="1" smtClean="0">
                <a:latin typeface="+mj-lt"/>
              </a:rPr>
              <a:t>kao</a:t>
            </a:r>
            <a:r>
              <a:rPr lang="en-GB" sz="3500" dirty="0" smtClean="0">
                <a:latin typeface="+mj-lt"/>
              </a:rPr>
              <a:t> </a:t>
            </a:r>
            <a:r>
              <a:rPr lang="en-GB" sz="3500" dirty="0" err="1" smtClean="0">
                <a:latin typeface="+mj-lt"/>
              </a:rPr>
              <a:t>tabu</a:t>
            </a:r>
            <a:r>
              <a:rPr lang="en-GB" sz="3500" dirty="0" smtClean="0">
                <a:latin typeface="+mj-lt"/>
              </a:rPr>
              <a:t> </a:t>
            </a:r>
            <a:r>
              <a:rPr lang="en-GB" sz="3500" dirty="0" err="1" smtClean="0">
                <a:latin typeface="+mj-lt"/>
              </a:rPr>
              <a:t>pamte</a:t>
            </a:r>
            <a:r>
              <a:rPr lang="en-GB" sz="3500" dirty="0" smtClean="0">
                <a:latin typeface="+mj-lt"/>
              </a:rPr>
              <a:t> se u </a:t>
            </a:r>
            <a:r>
              <a:rPr lang="en-GB" sz="3500" b="1" dirty="0" err="1" smtClean="0">
                <a:latin typeface="+mj-lt"/>
              </a:rPr>
              <a:t>tabu</a:t>
            </a:r>
            <a:r>
              <a:rPr lang="en-GB" sz="3500" b="1" dirty="0" smtClean="0">
                <a:latin typeface="+mj-lt"/>
              </a:rPr>
              <a:t> </a:t>
            </a:r>
            <a:r>
              <a:rPr lang="en-GB" sz="3500" b="1" dirty="0" err="1" smtClean="0">
                <a:latin typeface="+mj-lt"/>
              </a:rPr>
              <a:t>listi</a:t>
            </a:r>
            <a:r>
              <a:rPr lang="sr-Latn-RS" sz="3500" b="1" dirty="0" smtClean="0">
                <a:latin typeface="+mj-lt"/>
              </a:rPr>
              <a:t> – TL.</a:t>
            </a:r>
          </a:p>
          <a:p>
            <a:endParaRPr lang="sr-Latn-RS" sz="3500" b="1" dirty="0" smtClean="0">
              <a:latin typeface="+mj-lt"/>
            </a:endParaRPr>
          </a:p>
          <a:p>
            <a:r>
              <a:rPr lang="sr-Latn-RS" sz="3500" dirty="0" smtClean="0">
                <a:latin typeface="+mj-lt"/>
              </a:rPr>
              <a:t>Nedostatak</a:t>
            </a:r>
            <a:r>
              <a:rPr lang="en-US" sz="3500" dirty="0" smtClean="0">
                <a:latin typeface="+mj-lt"/>
              </a:rPr>
              <a:t> </a:t>
            </a:r>
            <a:r>
              <a:rPr lang="en-US" sz="3500" dirty="0" err="1" smtClean="0">
                <a:latin typeface="+mj-lt"/>
              </a:rPr>
              <a:t>trajnog</a:t>
            </a:r>
            <a:r>
              <a:rPr lang="en-US" sz="3500" dirty="0" smtClean="0">
                <a:latin typeface="+mj-lt"/>
              </a:rPr>
              <a:t> </a:t>
            </a:r>
            <a:r>
              <a:rPr lang="sr-Latn-RS" sz="3500" dirty="0" smtClean="0">
                <a:latin typeface="+mj-lt"/>
              </a:rPr>
              <a:t>ostanka rešenja u TL: </a:t>
            </a:r>
            <a:r>
              <a:rPr lang="sr-Latn-RS" sz="3500" dirty="0" smtClean="0">
                <a:latin typeface="+mj-lt"/>
              </a:rPr>
              <a:t>m</a:t>
            </a:r>
            <a:r>
              <a:rPr lang="en-GB" sz="3500" dirty="0" err="1" smtClean="0">
                <a:latin typeface="+mj-lt"/>
              </a:rPr>
              <a:t>oguć</a:t>
            </a:r>
            <a:r>
              <a:rPr lang="sr-Latn-RS" sz="3500" dirty="0" smtClean="0">
                <a:latin typeface="+mj-lt"/>
              </a:rPr>
              <a:t> je gubitak dela pretraživačkog prostora.</a:t>
            </a:r>
          </a:p>
          <a:p>
            <a:endParaRPr lang="sr-Latn-RS" sz="3500" b="1" dirty="0" smtClean="0">
              <a:latin typeface="+mj-lt"/>
            </a:endParaRPr>
          </a:p>
          <a:p>
            <a:r>
              <a:rPr lang="sr-Latn-RS" sz="3500" dirty="0" smtClean="0">
                <a:latin typeface="+mj-lt"/>
              </a:rPr>
              <a:t>Rešenje ove situacije: </a:t>
            </a:r>
            <a:r>
              <a:rPr lang="sr-Latn-RS" sz="3500" dirty="0" smtClean="0">
                <a:latin typeface="+mj-lt"/>
              </a:rPr>
              <a:t>Dozvoliti potezima/ rešenjima da „izađu iz TL“, odnosno r</a:t>
            </a:r>
            <a:r>
              <a:rPr lang="sr-Latn-RS" sz="3500" dirty="0" smtClean="0">
                <a:latin typeface="+mj-lt"/>
              </a:rPr>
              <a:t>ešenja/potezi </a:t>
            </a:r>
            <a:r>
              <a:rPr lang="sr-Latn-RS" sz="3500" dirty="0" smtClean="0">
                <a:latin typeface="+mj-lt"/>
              </a:rPr>
              <a:t>ne ostaju trajno u tabu listi.</a:t>
            </a:r>
          </a:p>
          <a:p>
            <a:pPr>
              <a:buNone/>
            </a:pPr>
            <a:endParaRPr lang="sr-Latn-RS" sz="3500" dirty="0">
              <a:latin typeface="+mj-lt"/>
            </a:endParaRPr>
          </a:p>
          <a:p>
            <a:pPr>
              <a:buNone/>
            </a:pPr>
            <a:r>
              <a:rPr lang="sr-Latn-RS" sz="3500" dirty="0" smtClean="0">
                <a:latin typeface="+mj-lt"/>
              </a:rPr>
              <a:t>Vodeći se to idejom uvodi se:</a:t>
            </a:r>
            <a:endParaRPr lang="sr-Latn-RS" sz="3500" dirty="0" smtClean="0">
              <a:latin typeface="+mj-lt"/>
            </a:endParaRPr>
          </a:p>
          <a:p>
            <a:endParaRPr lang="sr-Latn-RS" sz="3500" dirty="0" smtClean="0">
              <a:latin typeface="+mj-lt"/>
            </a:endParaRPr>
          </a:p>
          <a:p>
            <a:r>
              <a:rPr lang="en-GB" sz="3500" b="1" dirty="0" err="1" smtClean="0">
                <a:latin typeface="+mj-lt"/>
              </a:rPr>
              <a:t>Tabu</a:t>
            </a:r>
            <a:r>
              <a:rPr lang="en-GB" sz="3500" b="1" dirty="0" smtClean="0">
                <a:latin typeface="+mj-lt"/>
              </a:rPr>
              <a:t> </a:t>
            </a:r>
            <a:r>
              <a:rPr lang="en-GB" sz="3500" b="1" dirty="0" err="1" smtClean="0">
                <a:latin typeface="+mj-lt"/>
              </a:rPr>
              <a:t>vreme</a:t>
            </a:r>
            <a:r>
              <a:rPr lang="en-GB" sz="3500" b="1" dirty="0" smtClean="0">
                <a:latin typeface="+mj-lt"/>
              </a:rPr>
              <a:t> </a:t>
            </a:r>
            <a:r>
              <a:rPr lang="sr-Latn-RS" sz="3500" b="1" dirty="0" smtClean="0">
                <a:latin typeface="+mj-lt"/>
              </a:rPr>
              <a:t>- TV </a:t>
            </a:r>
            <a:r>
              <a:rPr lang="en-GB" sz="3500" dirty="0" smtClean="0">
                <a:latin typeface="+mj-lt"/>
              </a:rPr>
              <a:t>je </a:t>
            </a:r>
            <a:r>
              <a:rPr lang="en-GB" sz="3500" dirty="0" err="1" smtClean="0">
                <a:latin typeface="+mj-lt"/>
              </a:rPr>
              <a:t>broj</a:t>
            </a:r>
            <a:r>
              <a:rPr lang="en-GB" sz="3500" dirty="0" smtClean="0">
                <a:latin typeface="+mj-lt"/>
              </a:rPr>
              <a:t> </a:t>
            </a:r>
            <a:r>
              <a:rPr lang="en-GB" sz="3500" dirty="0" err="1" smtClean="0">
                <a:latin typeface="+mj-lt"/>
              </a:rPr>
              <a:t>iteracij</a:t>
            </a:r>
            <a:r>
              <a:rPr lang="sr-Latn-RS" sz="3500" dirty="0" smtClean="0">
                <a:latin typeface="+mj-lt"/>
              </a:rPr>
              <a:t>a tokom kojih je rešenje</a:t>
            </a:r>
            <a:r>
              <a:rPr lang="en-GB" sz="3500" dirty="0" smtClean="0">
                <a:latin typeface="+mj-lt"/>
              </a:rPr>
              <a:t> </a:t>
            </a:r>
            <a:r>
              <a:rPr lang="en-GB" sz="3500" dirty="0" err="1" smtClean="0">
                <a:latin typeface="+mj-lt"/>
              </a:rPr>
              <a:t>sadržan</a:t>
            </a:r>
            <a:r>
              <a:rPr lang="sr-Latn-RS" sz="3500" dirty="0" smtClean="0">
                <a:latin typeface="+mj-lt"/>
              </a:rPr>
              <a:t>o</a:t>
            </a:r>
            <a:r>
              <a:rPr lang="en-GB" sz="3500" dirty="0" smtClean="0">
                <a:latin typeface="+mj-lt"/>
              </a:rPr>
              <a:t> u </a:t>
            </a:r>
            <a:r>
              <a:rPr lang="en-GB" sz="3500" dirty="0" err="1" smtClean="0">
                <a:latin typeface="+mj-lt"/>
              </a:rPr>
              <a:t>tabu</a:t>
            </a:r>
            <a:r>
              <a:rPr lang="en-GB" sz="3500" dirty="0" smtClean="0">
                <a:latin typeface="+mj-lt"/>
              </a:rPr>
              <a:t> </a:t>
            </a:r>
            <a:r>
              <a:rPr lang="en-GB" sz="3500" dirty="0" err="1" smtClean="0">
                <a:latin typeface="+mj-lt"/>
              </a:rPr>
              <a:t>listi</a:t>
            </a:r>
            <a:r>
              <a:rPr lang="en-GB" sz="3500" dirty="0" smtClean="0">
                <a:latin typeface="+mj-lt"/>
              </a:rPr>
              <a:t> </a:t>
            </a:r>
            <a:r>
              <a:rPr lang="en-GB" sz="3500" dirty="0" err="1" smtClean="0">
                <a:latin typeface="+mj-lt"/>
              </a:rPr>
              <a:t>zabr</a:t>
            </a:r>
            <a:r>
              <a:rPr lang="sr-Latn-RS" sz="3500" dirty="0" smtClean="0">
                <a:latin typeface="+mj-lt"/>
              </a:rPr>
              <a:t>a</a:t>
            </a:r>
            <a:r>
              <a:rPr lang="en-GB" sz="3500" dirty="0" err="1" smtClean="0">
                <a:latin typeface="+mj-lt"/>
              </a:rPr>
              <a:t>njen</a:t>
            </a:r>
            <a:r>
              <a:rPr lang="sr-Latn-RS" sz="3500" dirty="0" smtClean="0">
                <a:latin typeface="+mj-lt"/>
              </a:rPr>
              <a:t>o</a:t>
            </a:r>
            <a:r>
              <a:rPr lang="en-GB" sz="3500" dirty="0" smtClean="0">
                <a:latin typeface="+mj-lt"/>
              </a:rPr>
              <a:t>.</a:t>
            </a:r>
            <a:r>
              <a:rPr lang="sr-Latn-RS" sz="3500" dirty="0" smtClean="0">
                <a:latin typeface="+mj-lt"/>
              </a:rPr>
              <a:t> </a:t>
            </a:r>
          </a:p>
          <a:p>
            <a:endParaRPr lang="sr-Latn-RS" sz="3500" dirty="0" smtClean="0">
              <a:latin typeface="+mj-lt"/>
            </a:endParaRPr>
          </a:p>
          <a:p>
            <a:pPr marL="0" indent="0">
              <a:buNone/>
            </a:pPr>
            <a:r>
              <a:rPr lang="sr-Latn-RS" sz="3500" dirty="0" smtClean="0">
                <a:latin typeface="+mj-lt"/>
              </a:rPr>
              <a:t>     i/ili</a:t>
            </a:r>
            <a:endParaRPr lang="sr-Latn-RS" sz="3500" dirty="0" smtClean="0">
              <a:latin typeface="+mj-lt"/>
            </a:endParaRPr>
          </a:p>
          <a:p>
            <a:endParaRPr lang="sr-Latn-RS" sz="3500" dirty="0" smtClean="0">
              <a:latin typeface="+mj-lt"/>
            </a:endParaRPr>
          </a:p>
          <a:p>
            <a:r>
              <a:rPr lang="sr-Latn-RS" sz="3500" b="1" dirty="0" smtClean="0">
                <a:latin typeface="+mj-lt"/>
              </a:rPr>
              <a:t>A</a:t>
            </a:r>
            <a:r>
              <a:rPr lang="en-GB" sz="3500" b="1" dirty="0" err="1" smtClean="0">
                <a:latin typeface="+mj-lt"/>
              </a:rPr>
              <a:t>spiracijska</a:t>
            </a:r>
            <a:r>
              <a:rPr lang="en-GB" sz="3500" b="1" dirty="0" smtClean="0">
                <a:latin typeface="+mj-lt"/>
              </a:rPr>
              <a:t> </a:t>
            </a:r>
            <a:r>
              <a:rPr lang="en-GB" sz="3500" b="1" dirty="0" err="1" smtClean="0">
                <a:latin typeface="+mj-lt"/>
              </a:rPr>
              <a:t>funkcija</a:t>
            </a:r>
            <a:r>
              <a:rPr lang="en-GB" sz="3500" dirty="0" smtClean="0">
                <a:latin typeface="+mj-lt"/>
              </a:rPr>
              <a:t> </a:t>
            </a:r>
            <a:r>
              <a:rPr lang="en-GB" sz="3500" dirty="0" err="1" smtClean="0">
                <a:latin typeface="+mj-lt"/>
              </a:rPr>
              <a:t>pomoću</a:t>
            </a:r>
            <a:r>
              <a:rPr lang="en-GB" sz="3500" dirty="0" smtClean="0">
                <a:latin typeface="+mj-lt"/>
              </a:rPr>
              <a:t> </a:t>
            </a:r>
            <a:r>
              <a:rPr lang="en-GB" sz="3500" dirty="0" err="1" smtClean="0">
                <a:latin typeface="+mj-lt"/>
              </a:rPr>
              <a:t>koje</a:t>
            </a:r>
            <a:r>
              <a:rPr lang="en-GB" sz="3500" dirty="0" smtClean="0">
                <a:latin typeface="+mj-lt"/>
              </a:rPr>
              <a:t> se </a:t>
            </a:r>
            <a:r>
              <a:rPr lang="en-GB" sz="3500" dirty="0" err="1" smtClean="0">
                <a:latin typeface="+mj-lt"/>
              </a:rPr>
              <a:t>poništava</a:t>
            </a:r>
            <a:r>
              <a:rPr lang="en-GB" sz="3500" dirty="0" smtClean="0">
                <a:latin typeface="+mj-lt"/>
              </a:rPr>
              <a:t> </a:t>
            </a:r>
            <a:r>
              <a:rPr lang="en-GB" sz="3500" dirty="0" err="1" smtClean="0">
                <a:latin typeface="+mj-lt"/>
              </a:rPr>
              <a:t>tabu</a:t>
            </a:r>
            <a:r>
              <a:rPr lang="en-GB" sz="3500" dirty="0" smtClean="0">
                <a:latin typeface="+mj-lt"/>
              </a:rPr>
              <a:t> status </a:t>
            </a:r>
            <a:r>
              <a:rPr lang="en-GB" sz="3500" dirty="0" err="1" smtClean="0">
                <a:latin typeface="+mj-lt"/>
              </a:rPr>
              <a:t>nekog</a:t>
            </a:r>
            <a:r>
              <a:rPr lang="en-GB" sz="3500" dirty="0" smtClean="0">
                <a:latin typeface="+mj-lt"/>
              </a:rPr>
              <a:t> </a:t>
            </a:r>
            <a:r>
              <a:rPr lang="sr-Latn-RS" sz="3500" dirty="0" smtClean="0">
                <a:latin typeface="+mj-lt"/>
              </a:rPr>
              <a:t>rešenja/poteza</a:t>
            </a:r>
            <a:r>
              <a:rPr lang="sr-Latn-RS" sz="3100" dirty="0" smtClean="0">
                <a:latin typeface="+mj-lt"/>
              </a:rPr>
              <a:t>.</a:t>
            </a:r>
            <a:endParaRPr lang="sr-Latn-RS" sz="3100" dirty="0" smtClean="0"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9906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Lokalno</a:t>
            </a:r>
            <a:r>
              <a:rPr lang="en-US" dirty="0" smtClean="0"/>
              <a:t> </a:t>
            </a:r>
            <a:r>
              <a:rPr lang="en-US" dirty="0" err="1" smtClean="0"/>
              <a:t>pretra</a:t>
            </a:r>
            <a:r>
              <a:rPr lang="sr-Latn-RS" dirty="0" smtClean="0"/>
              <a:t>živanje (Local Search -LS)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48200"/>
          </a:xfrm>
        </p:spPr>
        <p:txBody>
          <a:bodyPr>
            <a:normAutofit fontScale="92500" lnSpcReduction="10000"/>
          </a:bodyPr>
          <a:lstStyle/>
          <a:p>
            <a:r>
              <a:rPr lang="sr-Latn-CS" dirty="0" smtClean="0"/>
              <a:t>S-heuristika (Single – solution-based heuristic)</a:t>
            </a:r>
          </a:p>
          <a:p>
            <a:pPr>
              <a:buNone/>
            </a:pPr>
            <a:endParaRPr lang="sr-Latn-CS" dirty="0" smtClean="0"/>
          </a:p>
          <a:p>
            <a:r>
              <a:rPr lang="sr-Latn-CS" dirty="0" smtClean="0"/>
              <a:t>Opšti heuristički pristup </a:t>
            </a:r>
          </a:p>
          <a:p>
            <a:endParaRPr lang="sr-Latn-CS" dirty="0" smtClean="0"/>
          </a:p>
          <a:p>
            <a:r>
              <a:rPr lang="sr-Latn-CS" dirty="0" smtClean="0"/>
              <a:t>Namenjene su za rešavanje raznih optimizacijskih problema.</a:t>
            </a:r>
          </a:p>
          <a:p>
            <a:endParaRPr lang="sr-Latn-CS" dirty="0" smtClean="0"/>
          </a:p>
          <a:p>
            <a:r>
              <a:rPr lang="sr-Latn-CS" dirty="0" smtClean="0"/>
              <a:t>Koristi se u kontinualnoj i diskretnoj optimizaciji.</a:t>
            </a:r>
          </a:p>
          <a:p>
            <a:endParaRPr lang="sr-Latn-CS" dirty="0" smtClean="0"/>
          </a:p>
          <a:p>
            <a:r>
              <a:rPr lang="sr-Latn-CS" dirty="0" smtClean="0"/>
              <a:t>Za dobre rezultate neophodno je prilagoditi LS svojstvima i specifičnostima problema koji se rešava.</a:t>
            </a:r>
            <a:endParaRPr lang="en-US" dirty="0" smtClean="0"/>
          </a:p>
          <a:p>
            <a:endParaRPr lang="sr-Latn-R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896112"/>
          </a:xfrm>
        </p:spPr>
        <p:txBody>
          <a:bodyPr/>
          <a:lstStyle/>
          <a:p>
            <a:pPr algn="ctr"/>
            <a:r>
              <a:rPr lang="sr-Latn-RS" dirty="0" smtClean="0"/>
              <a:t>Tabu pretraživanje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610600" cy="4724400"/>
          </a:xfrm>
        </p:spPr>
        <p:txBody>
          <a:bodyPr>
            <a:normAutofit fontScale="77500" lnSpcReduction="20000"/>
          </a:bodyPr>
          <a:lstStyle/>
          <a:p>
            <a:r>
              <a:rPr lang="sr-Latn-RS" b="1" dirty="0" smtClean="0">
                <a:latin typeface="+mj-lt"/>
              </a:rPr>
              <a:t>Kako implementirati aspiracijsku funkciju? </a:t>
            </a:r>
          </a:p>
          <a:p>
            <a:endParaRPr lang="sr-Latn-RS" sz="2400" b="1" dirty="0">
              <a:latin typeface="+mj-lt"/>
            </a:endParaRPr>
          </a:p>
          <a:p>
            <a:r>
              <a:rPr lang="en-GB" sz="2400" b="1" dirty="0" err="1" smtClean="0">
                <a:latin typeface="+mj-lt"/>
              </a:rPr>
              <a:t>Klasična</a:t>
            </a:r>
            <a:r>
              <a:rPr lang="en-GB" sz="2400" b="1" dirty="0" smtClean="0">
                <a:latin typeface="+mj-lt"/>
              </a:rPr>
              <a:t> </a:t>
            </a:r>
            <a:r>
              <a:rPr lang="en-GB" sz="2400" b="1" dirty="0" err="1" smtClean="0">
                <a:latin typeface="+mj-lt"/>
              </a:rPr>
              <a:t>implementacija</a:t>
            </a:r>
            <a:r>
              <a:rPr lang="en-GB" sz="2400" b="1" dirty="0" smtClean="0">
                <a:latin typeface="+mj-lt"/>
              </a:rPr>
              <a:t> </a:t>
            </a:r>
            <a:r>
              <a:rPr lang="en-GB" sz="2400" b="1" dirty="0" err="1" smtClean="0">
                <a:latin typeface="+mj-lt"/>
              </a:rPr>
              <a:t>aspiracijske</a:t>
            </a:r>
            <a:r>
              <a:rPr lang="en-GB" sz="2400" b="1" dirty="0" smtClean="0">
                <a:latin typeface="+mj-lt"/>
              </a:rPr>
              <a:t> </a:t>
            </a:r>
            <a:r>
              <a:rPr lang="en-GB" sz="2400" b="1" dirty="0" err="1" smtClean="0">
                <a:latin typeface="+mj-lt"/>
              </a:rPr>
              <a:t>funkcije</a:t>
            </a:r>
            <a:r>
              <a:rPr lang="en-GB" sz="2400" b="1" dirty="0" smtClean="0">
                <a:latin typeface="+mj-lt"/>
              </a:rPr>
              <a:t> </a:t>
            </a:r>
            <a:r>
              <a:rPr lang="en-GB" sz="2400" dirty="0" err="1" smtClean="0">
                <a:latin typeface="+mj-lt"/>
              </a:rPr>
              <a:t>poništava</a:t>
            </a:r>
            <a:r>
              <a:rPr lang="sr-Latn-RS" sz="2400" dirty="0" smtClean="0">
                <a:latin typeface="+mj-lt"/>
              </a:rPr>
              <a:t> nekom</a:t>
            </a:r>
            <a:r>
              <a:rPr lang="en-GB" sz="2400" dirty="0" smtClean="0">
                <a:latin typeface="+mj-lt"/>
              </a:rPr>
              <a:t> </a:t>
            </a:r>
            <a:r>
              <a:rPr lang="sr-Latn-RS" sz="2400" dirty="0" smtClean="0">
                <a:latin typeface="+mj-lt"/>
              </a:rPr>
              <a:t>rešenju/</a:t>
            </a:r>
            <a:r>
              <a:rPr lang="en-GB" sz="2400" dirty="0" err="1" smtClean="0">
                <a:latin typeface="+mj-lt"/>
              </a:rPr>
              <a:t>potezu</a:t>
            </a:r>
            <a:r>
              <a:rPr lang="en-GB" sz="2400" dirty="0" smtClean="0">
                <a:latin typeface="+mj-lt"/>
              </a:rPr>
              <a:t> </a:t>
            </a:r>
            <a:r>
              <a:rPr lang="en-GB" sz="2400" dirty="0" err="1" smtClean="0">
                <a:latin typeface="+mj-lt"/>
              </a:rPr>
              <a:t>tabu</a:t>
            </a:r>
            <a:r>
              <a:rPr lang="en-GB" sz="2400" dirty="0" smtClean="0">
                <a:latin typeface="+mj-lt"/>
              </a:rPr>
              <a:t> status </a:t>
            </a:r>
            <a:r>
              <a:rPr lang="en-GB" sz="2400" dirty="0" err="1" smtClean="0">
                <a:latin typeface="+mj-lt"/>
              </a:rPr>
              <a:t>ukoliko</a:t>
            </a:r>
            <a:r>
              <a:rPr lang="en-GB" sz="2400" dirty="0" smtClean="0">
                <a:latin typeface="+mj-lt"/>
              </a:rPr>
              <a:t> t</a:t>
            </a:r>
            <a:r>
              <a:rPr lang="sr-Latn-RS" sz="2400" dirty="0" smtClean="0">
                <a:latin typeface="+mj-lt"/>
              </a:rPr>
              <a:t>o rešenje/</a:t>
            </a:r>
            <a:r>
              <a:rPr lang="en-GB" sz="2400" dirty="0" err="1" smtClean="0">
                <a:latin typeface="+mj-lt"/>
              </a:rPr>
              <a:t>potez</a:t>
            </a:r>
            <a:r>
              <a:rPr lang="en-GB" sz="2400" dirty="0" smtClean="0">
                <a:latin typeface="+mj-lt"/>
              </a:rPr>
              <a:t> </a:t>
            </a:r>
            <a:r>
              <a:rPr lang="sr-Latn-RS" sz="2400" dirty="0" smtClean="0">
                <a:latin typeface="+mj-lt"/>
              </a:rPr>
              <a:t>vode </a:t>
            </a:r>
            <a:r>
              <a:rPr lang="en-GB" sz="2400" dirty="0" smtClean="0">
                <a:latin typeface="+mj-lt"/>
              </a:rPr>
              <a:t>do </a:t>
            </a:r>
            <a:r>
              <a:rPr lang="en-GB" sz="2400" dirty="0" err="1" smtClean="0">
                <a:latin typeface="+mj-lt"/>
              </a:rPr>
              <a:t>rešenja</a:t>
            </a:r>
            <a:r>
              <a:rPr lang="en-GB" sz="2400" dirty="0" smtClean="0">
                <a:latin typeface="+mj-lt"/>
              </a:rPr>
              <a:t> </a:t>
            </a:r>
            <a:r>
              <a:rPr lang="en-GB" sz="2400" dirty="0" err="1" smtClean="0">
                <a:latin typeface="+mj-lt"/>
              </a:rPr>
              <a:t>koje</a:t>
            </a:r>
            <a:r>
              <a:rPr lang="en-GB" sz="2400" dirty="0" smtClean="0">
                <a:latin typeface="+mj-lt"/>
              </a:rPr>
              <a:t> je </a:t>
            </a:r>
            <a:r>
              <a:rPr lang="en-GB" sz="2400" dirty="0" err="1" smtClean="0">
                <a:latin typeface="+mj-lt"/>
              </a:rPr>
              <a:t>bolje</a:t>
            </a:r>
            <a:r>
              <a:rPr lang="en-GB" sz="2400" dirty="0" smtClean="0">
                <a:latin typeface="+mj-lt"/>
              </a:rPr>
              <a:t> od do</a:t>
            </a:r>
            <a:r>
              <a:rPr lang="sr-Latn-RS" sz="2400" dirty="0" smtClean="0">
                <a:latin typeface="+mj-lt"/>
              </a:rPr>
              <a:t> </a:t>
            </a:r>
            <a:r>
              <a:rPr lang="en-GB" sz="2400" dirty="0" err="1" smtClean="0">
                <a:latin typeface="+mj-lt"/>
              </a:rPr>
              <a:t>sada</a:t>
            </a:r>
            <a:r>
              <a:rPr lang="en-GB" sz="2400" dirty="0" smtClean="0">
                <a:latin typeface="+mj-lt"/>
              </a:rPr>
              <a:t> </a:t>
            </a:r>
            <a:r>
              <a:rPr lang="en-GB" sz="2400" dirty="0" err="1" smtClean="0">
                <a:latin typeface="+mj-lt"/>
              </a:rPr>
              <a:t>najboljeg</a:t>
            </a:r>
            <a:r>
              <a:rPr lang="en-GB" sz="2400" dirty="0" smtClean="0">
                <a:latin typeface="+mj-lt"/>
              </a:rPr>
              <a:t> </a:t>
            </a:r>
            <a:r>
              <a:rPr lang="en-GB" sz="2400" dirty="0" err="1" smtClean="0">
                <a:latin typeface="+mj-lt"/>
              </a:rPr>
              <a:t>pronađenog</a:t>
            </a:r>
            <a:r>
              <a:rPr lang="en-GB" sz="2400" dirty="0" smtClean="0">
                <a:latin typeface="+mj-lt"/>
              </a:rPr>
              <a:t> </a:t>
            </a:r>
            <a:r>
              <a:rPr lang="en-GB" sz="2400" dirty="0" err="1" smtClean="0">
                <a:latin typeface="+mj-lt"/>
              </a:rPr>
              <a:t>rešenja</a:t>
            </a:r>
            <a:r>
              <a:rPr lang="en-GB" sz="2400" dirty="0" smtClean="0">
                <a:latin typeface="+mj-lt"/>
              </a:rPr>
              <a:t>. </a:t>
            </a:r>
            <a:endParaRPr lang="sr-Latn-RS" sz="2400" dirty="0" smtClean="0">
              <a:latin typeface="+mj-lt"/>
            </a:endParaRPr>
          </a:p>
          <a:p>
            <a:endParaRPr lang="sr-Latn-RS" sz="2400" dirty="0" smtClean="0">
              <a:latin typeface="+mj-lt"/>
            </a:endParaRPr>
          </a:p>
          <a:p>
            <a:endParaRPr lang="sr-Latn-RS" sz="2400" dirty="0" smtClean="0">
              <a:latin typeface="+mj-lt"/>
            </a:endParaRPr>
          </a:p>
          <a:p>
            <a:r>
              <a:rPr lang="sr-Latn-RS" sz="2400" b="1" dirty="0" smtClean="0">
                <a:latin typeface="+mj-lt"/>
              </a:rPr>
              <a:t>Alternativna </a:t>
            </a:r>
            <a:r>
              <a:rPr lang="en-GB" sz="2400" b="1" dirty="0" err="1" smtClean="0">
                <a:latin typeface="+mj-lt"/>
              </a:rPr>
              <a:t>implementacija</a:t>
            </a:r>
            <a:r>
              <a:rPr lang="en-GB" sz="2400" b="1" dirty="0" smtClean="0">
                <a:latin typeface="+mj-lt"/>
              </a:rPr>
              <a:t> </a:t>
            </a:r>
            <a:r>
              <a:rPr lang="en-GB" sz="2400" b="1" dirty="0" err="1" smtClean="0">
                <a:latin typeface="+mj-lt"/>
              </a:rPr>
              <a:t>aspiracijske</a:t>
            </a:r>
            <a:r>
              <a:rPr lang="en-GB" sz="2400" b="1" dirty="0" smtClean="0">
                <a:latin typeface="+mj-lt"/>
              </a:rPr>
              <a:t> </a:t>
            </a:r>
            <a:r>
              <a:rPr lang="en-GB" sz="2400" b="1" dirty="0" err="1" smtClean="0">
                <a:latin typeface="+mj-lt"/>
              </a:rPr>
              <a:t>funkcije</a:t>
            </a:r>
            <a:r>
              <a:rPr lang="en-GB" sz="2400" b="1" dirty="0" smtClean="0">
                <a:latin typeface="+mj-lt"/>
              </a:rPr>
              <a:t> </a:t>
            </a:r>
            <a:r>
              <a:rPr lang="en-GB" sz="2400" dirty="0" smtClean="0">
                <a:latin typeface="+mj-lt"/>
              </a:rPr>
              <a:t>ne </a:t>
            </a:r>
            <a:r>
              <a:rPr lang="en-GB" sz="2400" dirty="0" err="1" smtClean="0">
                <a:latin typeface="+mj-lt"/>
              </a:rPr>
              <a:t>poklanja</a:t>
            </a:r>
            <a:r>
              <a:rPr lang="en-GB" sz="2400" dirty="0" smtClean="0">
                <a:latin typeface="+mj-lt"/>
              </a:rPr>
              <a:t> </a:t>
            </a:r>
            <a:r>
              <a:rPr lang="en-GB" sz="2400" dirty="0" err="1" smtClean="0">
                <a:latin typeface="+mj-lt"/>
              </a:rPr>
              <a:t>uopšte</a:t>
            </a:r>
            <a:r>
              <a:rPr lang="en-GB" sz="2400" dirty="0" smtClean="0">
                <a:latin typeface="+mj-lt"/>
              </a:rPr>
              <a:t> </a:t>
            </a:r>
            <a:r>
              <a:rPr lang="en-GB" sz="2400" dirty="0" err="1" smtClean="0">
                <a:latin typeface="+mj-lt"/>
              </a:rPr>
              <a:t>pažnju</a:t>
            </a:r>
            <a:r>
              <a:rPr lang="en-GB" sz="2400" dirty="0" smtClean="0">
                <a:latin typeface="+mj-lt"/>
              </a:rPr>
              <a:t> </a:t>
            </a:r>
            <a:r>
              <a:rPr lang="en-GB" sz="2400" dirty="0" err="1" smtClean="0">
                <a:latin typeface="+mj-lt"/>
              </a:rPr>
              <a:t>vrednosti</a:t>
            </a:r>
            <a:r>
              <a:rPr lang="en-GB" sz="2400" dirty="0" smtClean="0">
                <a:latin typeface="+mj-lt"/>
              </a:rPr>
              <a:t> </a:t>
            </a:r>
            <a:r>
              <a:rPr lang="en-GB" sz="2400" dirty="0" err="1" smtClean="0">
                <a:latin typeface="+mj-lt"/>
              </a:rPr>
              <a:t>funkcije</a:t>
            </a:r>
            <a:r>
              <a:rPr lang="en-GB" sz="2400" dirty="0" smtClean="0">
                <a:latin typeface="+mj-lt"/>
              </a:rPr>
              <a:t> </a:t>
            </a:r>
            <a:r>
              <a:rPr lang="en-GB" sz="2400" dirty="0" err="1" smtClean="0">
                <a:latin typeface="+mj-lt"/>
              </a:rPr>
              <a:t>cilja</a:t>
            </a:r>
            <a:r>
              <a:rPr lang="sr-Latn-RS" sz="2400" dirty="0" smtClean="0">
                <a:latin typeface="+mj-lt"/>
              </a:rPr>
              <a:t>,</a:t>
            </a:r>
            <a:r>
              <a:rPr lang="en-GB" sz="2400" dirty="0" smtClean="0">
                <a:latin typeface="+mj-lt"/>
              </a:rPr>
              <a:t> </a:t>
            </a:r>
            <a:r>
              <a:rPr lang="en-GB" sz="2400" dirty="0" err="1" smtClean="0">
                <a:latin typeface="+mj-lt"/>
              </a:rPr>
              <a:t>već</a:t>
            </a:r>
            <a:r>
              <a:rPr lang="en-GB" sz="2400" dirty="0" smtClean="0">
                <a:latin typeface="+mj-lt"/>
              </a:rPr>
              <a:t> </a:t>
            </a:r>
            <a:r>
              <a:rPr lang="sr-Latn-RS" sz="2400" dirty="0" smtClean="0">
                <a:latin typeface="+mj-lt"/>
              </a:rPr>
              <a:t> </a:t>
            </a:r>
            <a:r>
              <a:rPr lang="sr-Latn-RS" sz="2400" dirty="0" smtClean="0">
                <a:latin typeface="+mj-lt"/>
              </a:rPr>
              <a:t>je njen zadatak</a:t>
            </a:r>
            <a:r>
              <a:rPr lang="sr-Latn-RS" sz="2400" dirty="0" smtClean="0">
                <a:latin typeface="+mj-lt"/>
              </a:rPr>
              <a:t> </a:t>
            </a:r>
            <a:r>
              <a:rPr lang="en-GB" sz="2400" dirty="0" err="1" smtClean="0">
                <a:latin typeface="+mj-lt"/>
              </a:rPr>
              <a:t>diversifikacij</a:t>
            </a:r>
            <a:r>
              <a:rPr lang="sr-Latn-RS" sz="2400" dirty="0">
                <a:latin typeface="+mj-lt"/>
              </a:rPr>
              <a:t>a</a:t>
            </a:r>
            <a:r>
              <a:rPr lang="en-GB" sz="2400" dirty="0" smtClean="0">
                <a:latin typeface="+mj-lt"/>
              </a:rPr>
              <a:t> </a:t>
            </a:r>
            <a:r>
              <a:rPr lang="en-GB" sz="2400" dirty="0" err="1" smtClean="0">
                <a:latin typeface="+mj-lt"/>
              </a:rPr>
              <a:t>rešenja</a:t>
            </a:r>
            <a:r>
              <a:rPr lang="sr-Latn-RS" sz="2400" dirty="0" smtClean="0">
                <a:latin typeface="+mj-lt"/>
              </a:rPr>
              <a:t>.</a:t>
            </a:r>
            <a:r>
              <a:rPr lang="en-GB" sz="2400" dirty="0" smtClean="0">
                <a:latin typeface="+mj-lt"/>
              </a:rPr>
              <a:t> </a:t>
            </a:r>
            <a:endParaRPr lang="sr-Latn-RS" sz="2400" dirty="0" smtClean="0">
              <a:latin typeface="+mj-lt"/>
            </a:endParaRPr>
          </a:p>
          <a:p>
            <a:endParaRPr lang="sr-Latn-RS" sz="2400" dirty="0" smtClean="0">
              <a:latin typeface="+mj-lt"/>
            </a:endParaRPr>
          </a:p>
          <a:p>
            <a:pPr>
              <a:buNone/>
            </a:pPr>
            <a:r>
              <a:rPr lang="en-GB" sz="2400" dirty="0" smtClean="0">
                <a:latin typeface="+mj-lt"/>
              </a:rPr>
              <a:t> </a:t>
            </a:r>
            <a:r>
              <a:rPr lang="sr-Latn-RS" sz="2400" dirty="0" smtClean="0">
                <a:latin typeface="+mj-lt"/>
              </a:rPr>
              <a:t>   </a:t>
            </a:r>
            <a:r>
              <a:rPr lang="sr-Latn-RS" sz="2400" dirty="0" smtClean="0">
                <a:latin typeface="+mj-lt"/>
              </a:rPr>
              <a:t>Na primer, tabu rešenje/potez će</a:t>
            </a:r>
            <a:r>
              <a:rPr lang="en-GB" sz="2400" dirty="0" smtClean="0">
                <a:latin typeface="+mj-lt"/>
              </a:rPr>
              <a:t> </a:t>
            </a:r>
            <a:r>
              <a:rPr lang="en-GB" sz="2400" dirty="0" err="1" smtClean="0">
                <a:latin typeface="+mj-lt"/>
              </a:rPr>
              <a:t>zadovolj</a:t>
            </a:r>
            <a:r>
              <a:rPr lang="sr-Latn-RS" sz="2400" dirty="0" smtClean="0">
                <a:latin typeface="+mj-lt"/>
              </a:rPr>
              <a:t>iti kriterijum</a:t>
            </a:r>
            <a:r>
              <a:rPr lang="en-GB" sz="2400" dirty="0" smtClean="0">
                <a:latin typeface="+mj-lt"/>
              </a:rPr>
              <a:t> </a:t>
            </a:r>
            <a:r>
              <a:rPr lang="sr-Latn-RS" sz="2400" dirty="0" smtClean="0">
                <a:latin typeface="+mj-lt"/>
              </a:rPr>
              <a:t>alternativne </a:t>
            </a:r>
            <a:r>
              <a:rPr lang="en-GB" sz="2400" dirty="0" err="1" smtClean="0">
                <a:latin typeface="+mj-lt"/>
              </a:rPr>
              <a:t>aspiracijsk</a:t>
            </a:r>
            <a:r>
              <a:rPr lang="sr-Latn-RS" sz="2400" dirty="0" smtClean="0">
                <a:latin typeface="+mj-lt"/>
              </a:rPr>
              <a:t>e</a:t>
            </a:r>
            <a:r>
              <a:rPr lang="en-GB" sz="2400" dirty="0" smtClean="0">
                <a:latin typeface="+mj-lt"/>
              </a:rPr>
              <a:t> </a:t>
            </a:r>
            <a:r>
              <a:rPr lang="en-GB" sz="2400" dirty="0" err="1" smtClean="0">
                <a:latin typeface="+mj-lt"/>
              </a:rPr>
              <a:t>funkcij</a:t>
            </a:r>
            <a:r>
              <a:rPr lang="sr-Latn-RS" sz="2400" dirty="0" smtClean="0">
                <a:latin typeface="+mj-lt"/>
              </a:rPr>
              <a:t>e</a:t>
            </a:r>
            <a:r>
              <a:rPr lang="en-GB" sz="2400" dirty="0" smtClean="0">
                <a:latin typeface="+mj-lt"/>
              </a:rPr>
              <a:t> </a:t>
            </a:r>
            <a:r>
              <a:rPr lang="en-GB" sz="2400" dirty="0" err="1" smtClean="0">
                <a:latin typeface="+mj-lt"/>
              </a:rPr>
              <a:t>ukoliko</a:t>
            </a:r>
            <a:r>
              <a:rPr lang="sr-Latn-RS" sz="2400" dirty="0" smtClean="0">
                <a:latin typeface="+mj-lt"/>
              </a:rPr>
              <a:t> vodi </a:t>
            </a:r>
            <a:r>
              <a:rPr lang="sr-Latn-RS" sz="2400" dirty="0" smtClean="0">
                <a:latin typeface="+mj-lt"/>
              </a:rPr>
              <a:t>do rešenja/poteza koje se nije javilo/koristilo tokom poslednjih</a:t>
            </a:r>
            <a:r>
              <a:rPr lang="en-GB" sz="2400" dirty="0" smtClean="0">
                <a:latin typeface="+mj-lt"/>
              </a:rPr>
              <a:t> </a:t>
            </a:r>
            <a:r>
              <a:rPr lang="sr-Latn-RS" sz="2400" i="1" dirty="0">
                <a:latin typeface="+mj-lt"/>
              </a:rPr>
              <a:t>k</a:t>
            </a:r>
            <a:r>
              <a:rPr lang="en-GB" sz="2400" i="1" dirty="0" smtClean="0">
                <a:latin typeface="+mj-lt"/>
              </a:rPr>
              <a:t> </a:t>
            </a:r>
            <a:r>
              <a:rPr lang="en-GB" sz="2400" dirty="0" err="1" smtClean="0">
                <a:latin typeface="+mj-lt"/>
              </a:rPr>
              <a:t>iteracija</a:t>
            </a:r>
            <a:r>
              <a:rPr lang="sr-Latn-RS" sz="2400" dirty="0">
                <a:latin typeface="+mj-lt"/>
              </a:rPr>
              <a:t> </a:t>
            </a:r>
            <a:r>
              <a:rPr lang="sr-Latn-RS" sz="2400" dirty="0" smtClean="0">
                <a:latin typeface="+mj-lt"/>
              </a:rPr>
              <a:t>pretrage. </a:t>
            </a:r>
            <a:endParaRPr lang="sr-Latn-RS" sz="2400" dirty="0">
              <a:latin typeface="+mj-lt"/>
            </a:endParaRPr>
          </a:p>
          <a:p>
            <a:pPr>
              <a:buNone/>
            </a:pPr>
            <a:endParaRPr lang="sr-Latn-RS" sz="2400" dirty="0" smtClean="0">
              <a:latin typeface="+mj-lt"/>
            </a:endParaRPr>
          </a:p>
          <a:p>
            <a:pPr>
              <a:buNone/>
            </a:pPr>
            <a:endParaRPr lang="sr-Latn-RS" sz="2400" dirty="0">
              <a:latin typeface="+mj-lt"/>
            </a:endParaRPr>
          </a:p>
          <a:p>
            <a:r>
              <a:rPr lang="sr-Latn-RS" sz="2400" dirty="0" smtClean="0">
                <a:latin typeface="+mj-lt"/>
              </a:rPr>
              <a:t>Ako rešenje/potez zadovolje kriterijum aspiracijske funkcije, njegov tabu status se poništava i „oslobađa se“ iz TL</a:t>
            </a:r>
            <a:endParaRPr lang="en-US" sz="2400" dirty="0" smtClean="0">
              <a:latin typeface="+mj-lt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229600" cy="853440"/>
          </a:xfrm>
        </p:spPr>
        <p:txBody>
          <a:bodyPr/>
          <a:lstStyle/>
          <a:p>
            <a:pPr algn="ctr"/>
            <a:r>
              <a:rPr lang="sr-Latn-RS" dirty="0" smtClean="0"/>
              <a:t>Tabu pretraživanje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638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sr-Latn-RS" dirty="0" smtClean="0"/>
              <a:t>   </a:t>
            </a:r>
            <a:r>
              <a:rPr lang="sr-Latn-RS" dirty="0" smtClean="0">
                <a:latin typeface="+mj-lt"/>
              </a:rPr>
              <a:t>Važni parametri TS su </a:t>
            </a:r>
            <a:r>
              <a:rPr lang="sr-Latn-RS" b="1" dirty="0" smtClean="0">
                <a:latin typeface="+mj-lt"/>
              </a:rPr>
              <a:t>d</a:t>
            </a:r>
            <a:r>
              <a:rPr lang="sr-Latn-RS" b="1" dirty="0" smtClean="0">
                <a:latin typeface="+mj-lt"/>
              </a:rPr>
              <a:t>užina</a:t>
            </a:r>
            <a:r>
              <a:rPr lang="en-GB" b="1" dirty="0" smtClean="0">
                <a:latin typeface="+mj-lt"/>
              </a:rPr>
              <a:t> </a:t>
            </a:r>
            <a:r>
              <a:rPr lang="sr-Latn-RS" b="1" dirty="0" smtClean="0">
                <a:latin typeface="+mj-lt"/>
              </a:rPr>
              <a:t>tabu </a:t>
            </a:r>
            <a:r>
              <a:rPr lang="sr-Latn-RS" b="1" dirty="0" smtClean="0">
                <a:latin typeface="+mj-lt"/>
              </a:rPr>
              <a:t>liste i dužina tabu vremena</a:t>
            </a:r>
            <a:r>
              <a:rPr lang="sr-Latn-RS" b="1" dirty="0" smtClean="0">
                <a:latin typeface="+mj-lt"/>
              </a:rPr>
              <a:t>.</a:t>
            </a:r>
          </a:p>
          <a:p>
            <a:pPr>
              <a:buNone/>
            </a:pPr>
            <a:endParaRPr lang="sr-Latn-RS" b="1" dirty="0" smtClean="0">
              <a:latin typeface="+mj-lt"/>
            </a:endParaRPr>
          </a:p>
          <a:p>
            <a:pPr>
              <a:buNone/>
            </a:pPr>
            <a:r>
              <a:rPr lang="sr-Latn-RS" b="1" dirty="0" smtClean="0">
                <a:latin typeface="+mj-lt"/>
              </a:rPr>
              <a:t>   Strategije za dužinu tabu liste - TL?</a:t>
            </a:r>
            <a:endParaRPr lang="en-US" b="1" dirty="0" smtClean="0">
              <a:latin typeface="+mj-lt"/>
            </a:endParaRPr>
          </a:p>
          <a:p>
            <a:pPr>
              <a:buNone/>
            </a:pPr>
            <a:endParaRPr lang="sr-Latn-RS" b="1" dirty="0" smtClean="0">
              <a:latin typeface="+mj-lt"/>
            </a:endParaRPr>
          </a:p>
          <a:p>
            <a:r>
              <a:rPr lang="sr-Latn-RS" b="1" dirty="0" smtClean="0">
                <a:latin typeface="+mj-lt"/>
              </a:rPr>
              <a:t>Strategija 1</a:t>
            </a:r>
            <a:r>
              <a:rPr lang="sr-Latn-RS" dirty="0" smtClean="0">
                <a:latin typeface="+mj-lt"/>
              </a:rPr>
              <a:t>: konstantna dužina TL</a:t>
            </a:r>
          </a:p>
          <a:p>
            <a:pPr>
              <a:buNone/>
            </a:pPr>
            <a:r>
              <a:rPr lang="sr-Latn-RS" dirty="0" smtClean="0">
                <a:latin typeface="+mj-lt"/>
              </a:rPr>
              <a:t>Nedostaci</a:t>
            </a:r>
            <a:r>
              <a:rPr lang="sr-Latn-RS" dirty="0" smtClean="0">
                <a:latin typeface="+mj-lt"/>
              </a:rPr>
              <a:t>:</a:t>
            </a:r>
          </a:p>
          <a:p>
            <a:pPr>
              <a:buNone/>
            </a:pPr>
            <a:r>
              <a:rPr lang="sr-Latn-RS" dirty="0" smtClean="0">
                <a:latin typeface="+mj-lt"/>
              </a:rPr>
              <a:t>U</a:t>
            </a:r>
            <a:r>
              <a:rPr lang="en-GB" dirty="0" err="1" smtClean="0">
                <a:latin typeface="+mj-lt"/>
              </a:rPr>
              <a:t>koliko</a:t>
            </a:r>
            <a:r>
              <a:rPr lang="en-GB" dirty="0" smtClean="0">
                <a:latin typeface="+mj-lt"/>
              </a:rPr>
              <a:t> je </a:t>
            </a:r>
            <a:r>
              <a:rPr lang="sr-Latn-RS" dirty="0" smtClean="0">
                <a:latin typeface="+mj-lt"/>
              </a:rPr>
              <a:t>TL </a:t>
            </a:r>
            <a:r>
              <a:rPr lang="en-GB" dirty="0" err="1" smtClean="0">
                <a:latin typeface="+mj-lt"/>
              </a:rPr>
              <a:t>premala</a:t>
            </a:r>
            <a:r>
              <a:rPr lang="en-GB" dirty="0" smtClean="0">
                <a:latin typeface="+mj-lt"/>
              </a:rPr>
              <a:t>, </a:t>
            </a:r>
            <a:r>
              <a:rPr lang="en-GB" dirty="0" err="1" smtClean="0">
                <a:latin typeface="+mj-lt"/>
              </a:rPr>
              <a:t>može</a:t>
            </a:r>
            <a:r>
              <a:rPr lang="en-GB" dirty="0" smtClean="0">
                <a:latin typeface="+mj-lt"/>
              </a:rPr>
              <a:t> </a:t>
            </a:r>
            <a:r>
              <a:rPr lang="en-GB" dirty="0" err="1" smtClean="0">
                <a:latin typeface="+mj-lt"/>
              </a:rPr>
              <a:t>doći</a:t>
            </a:r>
            <a:r>
              <a:rPr lang="en-GB" dirty="0" smtClean="0">
                <a:latin typeface="+mj-lt"/>
              </a:rPr>
              <a:t> do </a:t>
            </a:r>
            <a:r>
              <a:rPr lang="en-GB" dirty="0" err="1" smtClean="0">
                <a:latin typeface="+mj-lt"/>
              </a:rPr>
              <a:t>cikli</a:t>
            </a:r>
            <a:r>
              <a:rPr lang="sr-Latn-RS" dirty="0" smtClean="0">
                <a:latin typeface="+mj-lt"/>
              </a:rPr>
              <a:t>č</a:t>
            </a:r>
            <a:r>
              <a:rPr lang="en-GB" dirty="0" err="1" smtClean="0">
                <a:latin typeface="+mj-lt"/>
              </a:rPr>
              <a:t>kog</a:t>
            </a:r>
            <a:r>
              <a:rPr lang="en-GB" dirty="0" smtClean="0">
                <a:latin typeface="+mj-lt"/>
              </a:rPr>
              <a:t> </a:t>
            </a:r>
            <a:r>
              <a:rPr lang="en-GB" dirty="0" err="1" smtClean="0">
                <a:latin typeface="+mj-lt"/>
              </a:rPr>
              <a:t>ponavljanja</a:t>
            </a:r>
            <a:r>
              <a:rPr lang="en-GB" dirty="0" smtClean="0">
                <a:latin typeface="+mj-lt"/>
              </a:rPr>
              <a:t> </a:t>
            </a:r>
            <a:r>
              <a:rPr lang="en-GB" dirty="0" err="1" smtClean="0">
                <a:latin typeface="+mj-lt"/>
              </a:rPr>
              <a:t>poteza</a:t>
            </a:r>
            <a:endParaRPr lang="sr-Latn-RS" dirty="0" smtClean="0">
              <a:latin typeface="+mj-lt"/>
            </a:endParaRPr>
          </a:p>
          <a:p>
            <a:pPr>
              <a:buNone/>
            </a:pPr>
            <a:r>
              <a:rPr lang="sr-Latn-RS" dirty="0" smtClean="0">
                <a:latin typeface="+mj-lt"/>
              </a:rPr>
              <a:t>Ukoliko </a:t>
            </a:r>
            <a:r>
              <a:rPr lang="en-GB" dirty="0" smtClean="0">
                <a:latin typeface="+mj-lt"/>
              </a:rPr>
              <a:t>je </a:t>
            </a:r>
            <a:r>
              <a:rPr lang="sr-Latn-RS" dirty="0" smtClean="0">
                <a:latin typeface="+mj-lt"/>
              </a:rPr>
              <a:t>TL </a:t>
            </a:r>
            <a:r>
              <a:rPr lang="en-GB" dirty="0" err="1" smtClean="0">
                <a:latin typeface="+mj-lt"/>
              </a:rPr>
              <a:t>prevelika</a:t>
            </a:r>
            <a:r>
              <a:rPr lang="en-GB" dirty="0" smtClean="0">
                <a:latin typeface="+mj-lt"/>
              </a:rPr>
              <a:t>, </a:t>
            </a:r>
            <a:r>
              <a:rPr lang="sr-Latn-RS" dirty="0" smtClean="0">
                <a:latin typeface="+mj-lt"/>
              </a:rPr>
              <a:t>perspektivni </a:t>
            </a:r>
            <a:r>
              <a:rPr lang="en-GB" dirty="0" err="1" smtClean="0">
                <a:latin typeface="+mj-lt"/>
              </a:rPr>
              <a:t>potezi</a:t>
            </a:r>
            <a:r>
              <a:rPr lang="en-GB" dirty="0" smtClean="0">
                <a:latin typeface="+mj-lt"/>
              </a:rPr>
              <a:t> </a:t>
            </a:r>
            <a:r>
              <a:rPr lang="en-GB" dirty="0" err="1" smtClean="0">
                <a:latin typeface="+mj-lt"/>
              </a:rPr>
              <a:t>mogu</a:t>
            </a:r>
            <a:r>
              <a:rPr lang="en-GB" dirty="0" smtClean="0">
                <a:latin typeface="+mj-lt"/>
              </a:rPr>
              <a:t> </a:t>
            </a:r>
            <a:r>
              <a:rPr lang="en-GB" dirty="0" err="1" smtClean="0">
                <a:latin typeface="+mj-lt"/>
              </a:rPr>
              <a:t>biti</a:t>
            </a:r>
            <a:r>
              <a:rPr lang="en-GB" dirty="0" smtClean="0">
                <a:latin typeface="+mj-lt"/>
              </a:rPr>
              <a:t> </a:t>
            </a:r>
            <a:r>
              <a:rPr lang="en-GB" dirty="0" err="1" smtClean="0">
                <a:latin typeface="+mj-lt"/>
              </a:rPr>
              <a:t>odbačeni</a:t>
            </a:r>
            <a:r>
              <a:rPr lang="sr-Latn-RS" dirty="0" smtClean="0">
                <a:latin typeface="+mj-lt"/>
              </a:rPr>
              <a:t>.</a:t>
            </a:r>
            <a:endParaRPr lang="en-GB" dirty="0" smtClean="0">
              <a:latin typeface="+mj-lt"/>
            </a:endParaRPr>
          </a:p>
          <a:p>
            <a:endParaRPr lang="en-GB" dirty="0" smtClean="0">
              <a:latin typeface="+mj-lt"/>
            </a:endParaRPr>
          </a:p>
          <a:p>
            <a:r>
              <a:rPr lang="en-US" b="1" dirty="0" smtClean="0">
                <a:latin typeface="+mj-lt"/>
              </a:rPr>
              <a:t>S</a:t>
            </a:r>
            <a:r>
              <a:rPr lang="sr-Latn-RS" b="1" dirty="0" smtClean="0">
                <a:latin typeface="+mj-lt"/>
              </a:rPr>
              <a:t>trategija 2</a:t>
            </a:r>
            <a:r>
              <a:rPr lang="sr-Latn-RS" dirty="0" smtClean="0">
                <a:latin typeface="+mj-lt"/>
              </a:rPr>
              <a:t>: d</a:t>
            </a:r>
            <a:r>
              <a:rPr lang="en-GB" dirty="0" smtClean="0">
                <a:latin typeface="+mj-lt"/>
              </a:rPr>
              <a:t>u</a:t>
            </a:r>
            <a:r>
              <a:rPr lang="sr-Latn-RS" dirty="0" smtClean="0">
                <a:latin typeface="+mj-lt"/>
              </a:rPr>
              <a:t>žina TL je</a:t>
            </a:r>
            <a:r>
              <a:rPr lang="en-GB" dirty="0" smtClean="0">
                <a:latin typeface="+mj-lt"/>
              </a:rPr>
              <a:t> </a:t>
            </a:r>
            <a:r>
              <a:rPr lang="en-GB" dirty="0" err="1" smtClean="0">
                <a:latin typeface="+mj-lt"/>
              </a:rPr>
              <a:t>proporcionalna</a:t>
            </a:r>
            <a:r>
              <a:rPr lang="sr-Latn-RS" dirty="0" smtClean="0">
                <a:latin typeface="+mj-lt"/>
              </a:rPr>
              <a:t> dimenziji</a:t>
            </a:r>
            <a:r>
              <a:rPr lang="en-GB" dirty="0" smtClean="0">
                <a:latin typeface="+mj-lt"/>
              </a:rPr>
              <a:t> </a:t>
            </a:r>
            <a:r>
              <a:rPr lang="en-GB" dirty="0" err="1" smtClean="0">
                <a:latin typeface="+mj-lt"/>
              </a:rPr>
              <a:t>problema</a:t>
            </a:r>
            <a:r>
              <a:rPr lang="en-GB" dirty="0" smtClean="0">
                <a:latin typeface="+mj-lt"/>
              </a:rPr>
              <a:t> </a:t>
            </a:r>
            <a:r>
              <a:rPr lang="en-GB" dirty="0" err="1" smtClean="0">
                <a:latin typeface="+mj-lt"/>
              </a:rPr>
              <a:t>koji</a:t>
            </a:r>
            <a:r>
              <a:rPr lang="en-GB" dirty="0" smtClean="0">
                <a:latin typeface="+mj-lt"/>
              </a:rPr>
              <a:t> se</a:t>
            </a:r>
            <a:r>
              <a:rPr lang="en-US" dirty="0" smtClean="0">
                <a:latin typeface="+mj-lt"/>
              </a:rPr>
              <a:t> re</a:t>
            </a:r>
            <a:r>
              <a:rPr lang="sr-Latn-RS" dirty="0" smtClean="0">
                <a:latin typeface="+mj-lt"/>
              </a:rPr>
              <a:t>šava</a:t>
            </a:r>
          </a:p>
          <a:p>
            <a:pPr>
              <a:buNone/>
            </a:pPr>
            <a:endParaRPr lang="sr-Latn-RS" dirty="0" smtClean="0">
              <a:latin typeface="+mj-lt"/>
            </a:endParaRPr>
          </a:p>
          <a:p>
            <a:r>
              <a:rPr lang="sr-Latn-RS" b="1" dirty="0" smtClean="0">
                <a:latin typeface="+mj-lt"/>
              </a:rPr>
              <a:t>Strategija 3: </a:t>
            </a:r>
            <a:r>
              <a:rPr lang="sr-Latn-RS" dirty="0" smtClean="0">
                <a:latin typeface="+mj-lt"/>
              </a:rPr>
              <a:t>dužina </a:t>
            </a:r>
            <a:r>
              <a:rPr lang="en-GB" dirty="0" err="1" smtClean="0">
                <a:latin typeface="+mj-lt"/>
              </a:rPr>
              <a:t>tabu</a:t>
            </a:r>
            <a:r>
              <a:rPr lang="en-GB" dirty="0" smtClean="0">
                <a:latin typeface="+mj-lt"/>
              </a:rPr>
              <a:t> </a:t>
            </a:r>
            <a:r>
              <a:rPr lang="en-GB" dirty="0" err="1" smtClean="0">
                <a:latin typeface="+mj-lt"/>
              </a:rPr>
              <a:t>liste</a:t>
            </a:r>
            <a:r>
              <a:rPr lang="en-GB" dirty="0" smtClean="0">
                <a:latin typeface="+mj-lt"/>
              </a:rPr>
              <a:t> n</a:t>
            </a:r>
            <a:r>
              <a:rPr lang="sr-Latn-RS" dirty="0" smtClean="0">
                <a:latin typeface="+mj-lt"/>
              </a:rPr>
              <a:t>ije</a:t>
            </a:r>
            <a:r>
              <a:rPr lang="en-GB" dirty="0" smtClean="0">
                <a:latin typeface="+mj-lt"/>
              </a:rPr>
              <a:t> </a:t>
            </a:r>
            <a:r>
              <a:rPr lang="en-GB" dirty="0" err="1" smtClean="0">
                <a:latin typeface="+mj-lt"/>
              </a:rPr>
              <a:t>konstantna</a:t>
            </a:r>
            <a:r>
              <a:rPr lang="sr-Latn-RS" dirty="0" smtClean="0">
                <a:latin typeface="+mj-lt"/>
              </a:rPr>
              <a:t>,</a:t>
            </a:r>
            <a:r>
              <a:rPr lang="en-GB" dirty="0" smtClean="0">
                <a:latin typeface="+mj-lt"/>
              </a:rPr>
              <a:t> </a:t>
            </a:r>
            <a:r>
              <a:rPr lang="en-GB" dirty="0" err="1" smtClean="0">
                <a:latin typeface="+mj-lt"/>
              </a:rPr>
              <a:t>već</a:t>
            </a:r>
            <a:r>
              <a:rPr lang="en-GB" dirty="0" smtClean="0">
                <a:latin typeface="+mj-lt"/>
              </a:rPr>
              <a:t> se </a:t>
            </a:r>
            <a:r>
              <a:rPr lang="sr-Latn-RS" dirty="0" smtClean="0">
                <a:latin typeface="+mj-lt"/>
              </a:rPr>
              <a:t>na slučajan način bira iz</a:t>
            </a:r>
            <a:r>
              <a:rPr lang="en-GB" dirty="0" smtClean="0">
                <a:latin typeface="+mj-lt"/>
              </a:rPr>
              <a:t> </a:t>
            </a:r>
            <a:r>
              <a:rPr lang="en-GB" dirty="0" err="1" smtClean="0">
                <a:latin typeface="+mj-lt"/>
              </a:rPr>
              <a:t>nekog</a:t>
            </a:r>
            <a:r>
              <a:rPr lang="en-GB" dirty="0" smtClean="0">
                <a:latin typeface="+mj-lt"/>
              </a:rPr>
              <a:t> </a:t>
            </a:r>
            <a:r>
              <a:rPr lang="sr-Latn-RS" dirty="0" smtClean="0">
                <a:latin typeface="+mj-lt"/>
              </a:rPr>
              <a:t>unapred zadatog </a:t>
            </a:r>
            <a:r>
              <a:rPr lang="en-GB" dirty="0" err="1" smtClean="0">
                <a:latin typeface="+mj-lt"/>
              </a:rPr>
              <a:t>intervala</a:t>
            </a:r>
            <a:r>
              <a:rPr lang="en-GB" dirty="0" smtClean="0">
                <a:latin typeface="+mj-lt"/>
              </a:rPr>
              <a:t> </a:t>
            </a:r>
            <a:r>
              <a:rPr lang="sr-Latn-RS" dirty="0" smtClean="0">
                <a:latin typeface="+mj-lt"/>
              </a:rPr>
              <a:t>posle određenog broja iteracija TS ili broja iteracija bez poboljšanja najboljeg rešenj</a:t>
            </a:r>
            <a:endParaRPr lang="sr-Latn-RS" dirty="0" smtClean="0">
              <a:latin typeface="+mj-lt"/>
            </a:endParaRPr>
          </a:p>
          <a:p>
            <a:endParaRPr lang="sr-Latn-RS" dirty="0" smtClean="0">
              <a:latin typeface="+mj-lt"/>
            </a:endParaRPr>
          </a:p>
          <a:p>
            <a:r>
              <a:rPr lang="sr-Latn-RS" b="1" dirty="0" smtClean="0">
                <a:latin typeface="+mj-lt"/>
              </a:rPr>
              <a:t>Strategija 4?</a:t>
            </a:r>
          </a:p>
          <a:p>
            <a:pPr>
              <a:buNone/>
            </a:pPr>
            <a:endParaRPr lang="en-US" b="1" dirty="0" smtClean="0">
              <a:latin typeface="+mj-lt"/>
            </a:endParaRPr>
          </a:p>
          <a:p>
            <a:pPr>
              <a:buNone/>
            </a:pPr>
            <a:r>
              <a:rPr lang="sr-Latn-RS" dirty="0" smtClean="0">
                <a:latin typeface="+mj-lt"/>
              </a:rPr>
              <a:t>    </a:t>
            </a:r>
            <a:r>
              <a:rPr lang="sr-Latn-RS" b="1" dirty="0" smtClean="0">
                <a:latin typeface="+mj-lt"/>
              </a:rPr>
              <a:t>Strategije za dužinu tabu vremena -TV?</a:t>
            </a:r>
            <a:endParaRPr lang="en-US" b="1" dirty="0">
              <a:latin typeface="+mj-lt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914400"/>
          </a:xfrm>
        </p:spPr>
        <p:txBody>
          <a:bodyPr/>
          <a:lstStyle/>
          <a:p>
            <a:pPr algn="ctr"/>
            <a:r>
              <a:rPr lang="sr-Latn-RS" dirty="0" smtClean="0"/>
              <a:t>Tabu pretraživanje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sr-Latn-RS" sz="2800" dirty="0" smtClean="0">
                <a:latin typeface="+mj-lt"/>
              </a:rPr>
              <a:t>Prilikom</a:t>
            </a:r>
            <a:r>
              <a:rPr lang="en-GB" sz="2800" dirty="0" smtClean="0">
                <a:latin typeface="+mj-lt"/>
              </a:rPr>
              <a:t> </a:t>
            </a:r>
            <a:r>
              <a:rPr lang="en-GB" sz="2800" dirty="0" err="1" smtClean="0">
                <a:latin typeface="+mj-lt"/>
              </a:rPr>
              <a:t>definisanja</a:t>
            </a:r>
            <a:r>
              <a:rPr lang="en-GB" sz="2800" dirty="0" smtClean="0">
                <a:latin typeface="+mj-lt"/>
              </a:rPr>
              <a:t> </a:t>
            </a:r>
            <a:r>
              <a:rPr lang="sr-Latn-RS" sz="2800" dirty="0" smtClean="0">
                <a:latin typeface="+mj-lt"/>
              </a:rPr>
              <a:t>tabu l</a:t>
            </a:r>
            <a:r>
              <a:rPr lang="en-GB" sz="2800" dirty="0" err="1" smtClean="0">
                <a:latin typeface="+mj-lt"/>
              </a:rPr>
              <a:t>iste</a:t>
            </a:r>
            <a:r>
              <a:rPr lang="en-GB" sz="2800" dirty="0" smtClean="0">
                <a:latin typeface="+mj-lt"/>
              </a:rPr>
              <a:t> </a:t>
            </a:r>
            <a:r>
              <a:rPr lang="en-GB" sz="2800" dirty="0" err="1" smtClean="0">
                <a:latin typeface="+mj-lt"/>
              </a:rPr>
              <a:t>zabranjenih</a:t>
            </a:r>
            <a:r>
              <a:rPr lang="en-GB" sz="2800" dirty="0" smtClean="0">
                <a:latin typeface="+mj-lt"/>
              </a:rPr>
              <a:t> </a:t>
            </a:r>
            <a:r>
              <a:rPr lang="sr-Latn-RS" sz="2800" dirty="0" smtClean="0">
                <a:latin typeface="+mj-lt"/>
              </a:rPr>
              <a:t>rešenja/</a:t>
            </a:r>
            <a:r>
              <a:rPr lang="en-GB" sz="2800" dirty="0" err="1" smtClean="0">
                <a:latin typeface="+mj-lt"/>
              </a:rPr>
              <a:t>poteza</a:t>
            </a:r>
            <a:r>
              <a:rPr lang="sr-Latn-RS" sz="2800" dirty="0" smtClean="0">
                <a:latin typeface="+mj-lt"/>
              </a:rPr>
              <a:t> najčešće se</a:t>
            </a:r>
          </a:p>
          <a:p>
            <a:pPr>
              <a:buNone/>
            </a:pPr>
            <a:r>
              <a:rPr lang="sr-Latn-RS" sz="2800" dirty="0" smtClean="0">
                <a:latin typeface="+mj-lt"/>
              </a:rPr>
              <a:t> </a:t>
            </a:r>
            <a:r>
              <a:rPr lang="en-GB" sz="2800" dirty="0" err="1" smtClean="0">
                <a:latin typeface="+mj-lt"/>
              </a:rPr>
              <a:t>primenjuju</a:t>
            </a:r>
            <a:r>
              <a:rPr lang="en-GB" sz="2800" dirty="0" smtClean="0">
                <a:latin typeface="+mj-lt"/>
              </a:rPr>
              <a:t>  </a:t>
            </a:r>
            <a:r>
              <a:rPr lang="en-GB" sz="2800" dirty="0" err="1" smtClean="0">
                <a:latin typeface="+mj-lt"/>
              </a:rPr>
              <a:t>dva</a:t>
            </a:r>
            <a:r>
              <a:rPr lang="sr-Latn-RS" sz="2800" dirty="0" smtClean="0">
                <a:latin typeface="+mj-lt"/>
              </a:rPr>
              <a:t>  </a:t>
            </a:r>
            <a:r>
              <a:rPr lang="en-GB" sz="2800" dirty="0" err="1" smtClean="0">
                <a:latin typeface="+mj-lt"/>
              </a:rPr>
              <a:t>pristupa</a:t>
            </a:r>
            <a:r>
              <a:rPr lang="en-GB" sz="2800" dirty="0" smtClean="0">
                <a:latin typeface="+mj-lt"/>
              </a:rPr>
              <a:t>. </a:t>
            </a:r>
            <a:endParaRPr lang="sr-Latn-RS" sz="2800" dirty="0" smtClean="0">
              <a:latin typeface="+mj-lt"/>
            </a:endParaRPr>
          </a:p>
          <a:p>
            <a:pPr>
              <a:buNone/>
            </a:pPr>
            <a:endParaRPr lang="sr-Latn-RS" sz="2800" dirty="0" smtClean="0">
              <a:latin typeface="+mj-lt"/>
            </a:endParaRPr>
          </a:p>
          <a:p>
            <a:pPr>
              <a:buNone/>
            </a:pPr>
            <a:r>
              <a:rPr lang="sr-Latn-RS" sz="2800" b="1" dirty="0" smtClean="0">
                <a:latin typeface="+mj-lt"/>
              </a:rPr>
              <a:t> 1</a:t>
            </a:r>
            <a:r>
              <a:rPr lang="sr-Latn-RS" sz="2800" b="1" dirty="0" smtClean="0">
                <a:latin typeface="+mj-lt"/>
              </a:rPr>
              <a:t>. pristup:</a:t>
            </a:r>
            <a:endParaRPr lang="sr-Latn-RS" sz="2800" dirty="0" smtClean="0">
              <a:latin typeface="+mj-lt"/>
            </a:endParaRPr>
          </a:p>
          <a:p>
            <a:pPr marL="624078" indent="-514350">
              <a:buNone/>
            </a:pPr>
            <a:r>
              <a:rPr lang="sr-Latn-RS" sz="2800" dirty="0" smtClean="0">
                <a:latin typeface="+mj-lt"/>
              </a:rPr>
              <a:t>Z</a:t>
            </a:r>
            <a:r>
              <a:rPr lang="en-GB" sz="2800" dirty="0" err="1" smtClean="0">
                <a:latin typeface="+mj-lt"/>
              </a:rPr>
              <a:t>abranjuju</a:t>
            </a:r>
            <a:r>
              <a:rPr lang="en-GB" sz="2800" dirty="0" smtClean="0">
                <a:latin typeface="+mj-lt"/>
              </a:rPr>
              <a:t> </a:t>
            </a:r>
            <a:r>
              <a:rPr lang="sr-Latn-RS" sz="2800" dirty="0" smtClean="0">
                <a:latin typeface="+mj-lt"/>
              </a:rPr>
              <a:t>se </a:t>
            </a:r>
            <a:r>
              <a:rPr lang="en-GB" sz="2800" dirty="0" err="1" smtClean="0">
                <a:latin typeface="+mj-lt"/>
              </a:rPr>
              <a:t>potezi</a:t>
            </a:r>
            <a:r>
              <a:rPr lang="en-GB" sz="2800" dirty="0" smtClean="0">
                <a:latin typeface="+mj-lt"/>
              </a:rPr>
              <a:t> </a:t>
            </a:r>
            <a:r>
              <a:rPr lang="sr-Latn-RS" sz="2800" dirty="0" smtClean="0">
                <a:latin typeface="+mj-lt"/>
              </a:rPr>
              <a:t>koji vode do promena u rešenju S </a:t>
            </a:r>
            <a:r>
              <a:rPr lang="en-GB" sz="2800" dirty="0" err="1" smtClean="0">
                <a:latin typeface="+mj-lt"/>
              </a:rPr>
              <a:t>koj</a:t>
            </a:r>
            <a:r>
              <a:rPr lang="sr-Latn-RS" sz="2800" dirty="0" smtClean="0">
                <a:latin typeface="+mj-lt"/>
              </a:rPr>
              <a:t>i su već bili </a:t>
            </a:r>
          </a:p>
          <a:p>
            <a:pPr marL="624078" indent="-514350">
              <a:buNone/>
            </a:pPr>
            <a:r>
              <a:rPr lang="sr-Latn-RS" sz="2800" dirty="0" smtClean="0">
                <a:latin typeface="+mj-lt"/>
              </a:rPr>
              <a:t>primenjeni</a:t>
            </a:r>
            <a:r>
              <a:rPr lang="sr-Latn-RS" sz="2800" dirty="0" smtClean="0">
                <a:latin typeface="+mj-lt"/>
              </a:rPr>
              <a:t> </a:t>
            </a:r>
            <a:r>
              <a:rPr lang="en-GB" sz="2800" dirty="0" err="1" smtClean="0">
                <a:latin typeface="+mj-lt"/>
              </a:rPr>
              <a:t>tokom</a:t>
            </a:r>
            <a:r>
              <a:rPr lang="en-GB" sz="2800" dirty="0" smtClean="0">
                <a:latin typeface="+mj-lt"/>
              </a:rPr>
              <a:t> </a:t>
            </a:r>
            <a:r>
              <a:rPr lang="sr-Latn-RS" sz="2800" dirty="0" smtClean="0">
                <a:latin typeface="+mj-lt"/>
              </a:rPr>
              <a:t>poslednjih </a:t>
            </a:r>
            <a:r>
              <a:rPr lang="en-US" sz="2800" dirty="0" smtClean="0">
                <a:latin typeface="+mj-lt"/>
              </a:rPr>
              <a:t>|TL| </a:t>
            </a:r>
            <a:r>
              <a:rPr lang="en-GB" sz="2800" dirty="0" err="1" smtClean="0">
                <a:latin typeface="+mj-lt"/>
              </a:rPr>
              <a:t>iteracija</a:t>
            </a:r>
            <a:r>
              <a:rPr lang="sr-Latn-RS" sz="2800" dirty="0" smtClean="0">
                <a:latin typeface="+mj-lt"/>
              </a:rPr>
              <a:t> (</a:t>
            </a:r>
            <a:r>
              <a:rPr lang="en-US" sz="2800" dirty="0"/>
              <a:t>|TL|</a:t>
            </a:r>
            <a:r>
              <a:rPr lang="sr-Latn-RS" sz="2800" dirty="0" smtClean="0">
                <a:latin typeface="+mj-lt"/>
              </a:rPr>
              <a:t> </a:t>
            </a:r>
            <a:r>
              <a:rPr lang="sr-Latn-RS" sz="2800" dirty="0" smtClean="0">
                <a:latin typeface="+mj-lt"/>
              </a:rPr>
              <a:t>je dužina tabu liste).  </a:t>
            </a:r>
          </a:p>
          <a:p>
            <a:pPr marL="624078" indent="-514350">
              <a:buNone/>
            </a:pPr>
            <a:r>
              <a:rPr lang="sr-Latn-RS" sz="2800" dirty="0" smtClean="0">
                <a:latin typeface="+mj-lt"/>
              </a:rPr>
              <a:t>Analogno za </a:t>
            </a:r>
            <a:r>
              <a:rPr lang="en-US" sz="2800" dirty="0" err="1" smtClean="0">
                <a:latin typeface="+mj-lt"/>
              </a:rPr>
              <a:t>zamene</a:t>
            </a:r>
            <a:r>
              <a:rPr lang="en-US" sz="2800" dirty="0" smtClean="0">
                <a:latin typeface="+mj-lt"/>
              </a:rPr>
              <a:t> </a:t>
            </a:r>
            <a:r>
              <a:rPr lang="sr-Latn-RS" sz="2800" dirty="0" smtClean="0">
                <a:latin typeface="+mj-lt"/>
              </a:rPr>
              <a:t>rešenja.</a:t>
            </a:r>
          </a:p>
          <a:p>
            <a:pPr marL="624078" indent="-514350">
              <a:buNone/>
            </a:pPr>
            <a:r>
              <a:rPr lang="sr-Latn-RS" sz="2800" dirty="0" smtClean="0">
                <a:latin typeface="+mj-lt"/>
              </a:rPr>
              <a:t>Ovaj </a:t>
            </a:r>
            <a:r>
              <a:rPr lang="sr-Latn-RS" sz="2800" dirty="0" smtClean="0">
                <a:latin typeface="+mj-lt"/>
              </a:rPr>
              <a:t>pristup je pogodniji za tabu liste</a:t>
            </a:r>
            <a:r>
              <a:rPr lang="sr-Latn-RS" sz="2800" b="1" dirty="0" smtClean="0">
                <a:latin typeface="+mj-lt"/>
              </a:rPr>
              <a:t> fiksne </a:t>
            </a:r>
            <a:r>
              <a:rPr lang="sr-Latn-RS" sz="2800" dirty="0" smtClean="0">
                <a:latin typeface="+mj-lt"/>
              </a:rPr>
              <a:t>dužine.</a:t>
            </a:r>
          </a:p>
          <a:p>
            <a:pPr marL="624078" indent="-514350">
              <a:buNone/>
            </a:pPr>
            <a:endParaRPr lang="sr-Latn-RS" sz="2800" dirty="0">
              <a:latin typeface="+mj-lt"/>
            </a:endParaRPr>
          </a:p>
          <a:p>
            <a:pPr marL="624078" indent="-514350">
              <a:buNone/>
            </a:pPr>
            <a:r>
              <a:rPr lang="sr-Latn-RS" sz="2800" b="1" dirty="0" smtClean="0">
                <a:latin typeface="+mj-lt"/>
              </a:rPr>
              <a:t>2</a:t>
            </a:r>
            <a:r>
              <a:rPr lang="sr-Latn-RS" sz="2800" b="1" dirty="0" smtClean="0">
                <a:latin typeface="+mj-lt"/>
              </a:rPr>
              <a:t>. pristup:</a:t>
            </a:r>
            <a:endParaRPr lang="sr-Latn-RS" sz="2800" dirty="0" smtClean="0">
              <a:latin typeface="+mj-lt"/>
            </a:endParaRPr>
          </a:p>
          <a:p>
            <a:pPr>
              <a:buNone/>
            </a:pPr>
            <a:r>
              <a:rPr lang="sr-Latn-RS" sz="2800" dirty="0" smtClean="0">
                <a:latin typeface="+mj-lt"/>
              </a:rPr>
              <a:t>Z</a:t>
            </a:r>
            <a:r>
              <a:rPr lang="en-GB" sz="2800" dirty="0" smtClean="0">
                <a:latin typeface="+mj-lt"/>
              </a:rPr>
              <a:t>a </a:t>
            </a:r>
            <a:r>
              <a:rPr lang="en-GB" sz="2800" dirty="0" err="1" smtClean="0">
                <a:latin typeface="+mj-lt"/>
              </a:rPr>
              <a:t>svako</a:t>
            </a:r>
            <a:r>
              <a:rPr lang="en-GB" sz="2800" dirty="0" smtClean="0">
                <a:latin typeface="+mj-lt"/>
              </a:rPr>
              <a:t> re</a:t>
            </a:r>
            <a:r>
              <a:rPr lang="sr-Latn-RS" sz="2800" dirty="0" smtClean="0">
                <a:latin typeface="+mj-lt"/>
              </a:rPr>
              <a:t>šenje</a:t>
            </a:r>
            <a:r>
              <a:rPr lang="en-GB" sz="2800" dirty="0" smtClean="0">
                <a:latin typeface="+mj-lt"/>
              </a:rPr>
              <a:t> </a:t>
            </a:r>
            <a:r>
              <a:rPr lang="en-GB" sz="2800" dirty="0" err="1" smtClean="0">
                <a:latin typeface="+mj-lt"/>
              </a:rPr>
              <a:t>i</a:t>
            </a:r>
            <a:r>
              <a:rPr lang="en-GB" sz="2800" dirty="0" smtClean="0">
                <a:latin typeface="+mj-lt"/>
              </a:rPr>
              <a:t> </a:t>
            </a:r>
            <a:r>
              <a:rPr lang="en-GB" sz="2800" dirty="0" err="1" smtClean="0">
                <a:latin typeface="+mj-lt"/>
              </a:rPr>
              <a:t>svak</a:t>
            </a:r>
            <a:r>
              <a:rPr lang="en-US" sz="2800" dirty="0" err="1" smtClean="0">
                <a:latin typeface="+mj-lt"/>
              </a:rPr>
              <a:t>i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potez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pamti</a:t>
            </a:r>
            <a:r>
              <a:rPr lang="en-US" sz="2800" dirty="0" smtClean="0">
                <a:latin typeface="+mj-lt"/>
              </a:rPr>
              <a:t> se </a:t>
            </a:r>
            <a:r>
              <a:rPr lang="sr-Latn-RS" sz="2800" dirty="0" smtClean="0">
                <a:latin typeface="+mj-lt"/>
              </a:rPr>
              <a:t>poslednja</a:t>
            </a:r>
            <a:r>
              <a:rPr lang="en-GB" sz="2800" dirty="0" smtClean="0">
                <a:latin typeface="+mj-lt"/>
              </a:rPr>
              <a:t> </a:t>
            </a:r>
            <a:r>
              <a:rPr lang="en-GB" sz="2800" dirty="0" err="1" smtClean="0">
                <a:latin typeface="+mj-lt"/>
              </a:rPr>
              <a:t>iteracija</a:t>
            </a:r>
            <a:r>
              <a:rPr lang="en-GB" sz="2800" dirty="0" smtClean="0">
                <a:latin typeface="+mj-lt"/>
              </a:rPr>
              <a:t> u </a:t>
            </a:r>
            <a:r>
              <a:rPr lang="en-GB" sz="2800" dirty="0" err="1" smtClean="0">
                <a:latin typeface="+mj-lt"/>
              </a:rPr>
              <a:t>kojoj</a:t>
            </a:r>
            <a:r>
              <a:rPr lang="en-GB" sz="2800" dirty="0" smtClean="0">
                <a:latin typeface="+mj-lt"/>
              </a:rPr>
              <a:t> je </a:t>
            </a:r>
            <a:r>
              <a:rPr lang="en-GB" sz="2800" dirty="0" err="1" smtClean="0">
                <a:latin typeface="+mj-lt"/>
              </a:rPr>
              <a:t>dati</a:t>
            </a:r>
            <a:r>
              <a:rPr lang="en-GB" sz="2800" dirty="0" smtClean="0">
                <a:latin typeface="+mj-lt"/>
              </a:rPr>
              <a:t> </a:t>
            </a:r>
            <a:r>
              <a:rPr lang="en-GB" sz="2800" dirty="0" err="1" smtClean="0">
                <a:latin typeface="+mj-lt"/>
              </a:rPr>
              <a:t>potez</a:t>
            </a:r>
            <a:r>
              <a:rPr lang="sr-Latn-RS" sz="2800" dirty="0">
                <a:latin typeface="+mj-lt"/>
              </a:rPr>
              <a:t> </a:t>
            </a:r>
            <a:endParaRPr lang="sr-Latn-RS" sz="2800" dirty="0" smtClean="0">
              <a:latin typeface="+mj-lt"/>
            </a:endParaRPr>
          </a:p>
          <a:p>
            <a:pPr>
              <a:buNone/>
            </a:pPr>
            <a:r>
              <a:rPr lang="en-GB" sz="2800" dirty="0" smtClean="0">
                <a:latin typeface="+mj-lt"/>
              </a:rPr>
              <a:t>p</a:t>
            </a:r>
            <a:r>
              <a:rPr lang="sr-Latn-RS" sz="2800" dirty="0" smtClean="0">
                <a:latin typeface="+mj-lt"/>
              </a:rPr>
              <a:t>r</a:t>
            </a:r>
            <a:r>
              <a:rPr lang="en-GB" sz="2800" dirty="0" err="1" smtClean="0">
                <a:latin typeface="+mj-lt"/>
              </a:rPr>
              <a:t>imenjen</a:t>
            </a:r>
            <a:r>
              <a:rPr lang="en-GB" sz="2800" dirty="0" smtClean="0">
                <a:latin typeface="+mj-lt"/>
              </a:rPr>
              <a:t> </a:t>
            </a:r>
            <a:r>
              <a:rPr lang="sr-Latn-RS" sz="2800" dirty="0" smtClean="0">
                <a:latin typeface="+mj-lt"/>
              </a:rPr>
              <a:t>na dato rešenje.</a:t>
            </a:r>
            <a:r>
              <a:rPr lang="en-GB" sz="2800" dirty="0" smtClean="0">
                <a:latin typeface="+mj-lt"/>
              </a:rPr>
              <a:t> </a:t>
            </a:r>
            <a:r>
              <a:rPr lang="en-GB" sz="2800" dirty="0" err="1" smtClean="0">
                <a:latin typeface="+mj-lt"/>
              </a:rPr>
              <a:t>Potez</a:t>
            </a:r>
            <a:r>
              <a:rPr lang="en-GB" sz="2800" dirty="0" smtClean="0">
                <a:latin typeface="+mj-lt"/>
              </a:rPr>
              <a:t> se </a:t>
            </a:r>
            <a:r>
              <a:rPr lang="en-GB" sz="2800" dirty="0" err="1" smtClean="0">
                <a:latin typeface="+mj-lt"/>
              </a:rPr>
              <a:t>proglašava</a:t>
            </a:r>
            <a:r>
              <a:rPr lang="en-GB" sz="2800" dirty="0" smtClean="0">
                <a:latin typeface="+mj-lt"/>
              </a:rPr>
              <a:t> </a:t>
            </a:r>
            <a:r>
              <a:rPr lang="en-GB" sz="2800" dirty="0" err="1" smtClean="0">
                <a:latin typeface="+mj-lt"/>
              </a:rPr>
              <a:t>tabu</a:t>
            </a:r>
            <a:r>
              <a:rPr lang="en-GB" sz="2800" dirty="0" smtClean="0">
                <a:latin typeface="+mj-lt"/>
              </a:rPr>
              <a:t> </a:t>
            </a:r>
            <a:r>
              <a:rPr lang="en-GB" sz="2800" dirty="0" err="1" smtClean="0">
                <a:latin typeface="+mj-lt"/>
              </a:rPr>
              <a:t>potezom</a:t>
            </a:r>
            <a:r>
              <a:rPr lang="sr-Latn-RS" sz="2800" dirty="0" smtClean="0">
                <a:latin typeface="+mj-lt"/>
              </a:rPr>
              <a:t> ako vodi do </a:t>
            </a:r>
          </a:p>
          <a:p>
            <a:pPr>
              <a:buNone/>
            </a:pPr>
            <a:r>
              <a:rPr lang="sr-Latn-RS" sz="2800" dirty="0" smtClean="0">
                <a:latin typeface="+mj-lt"/>
              </a:rPr>
              <a:t>promena koje su se već desile u poslednjih </a:t>
            </a:r>
            <a:r>
              <a:rPr lang="en-US" sz="2800" dirty="0"/>
              <a:t>|TL| </a:t>
            </a:r>
            <a:r>
              <a:rPr lang="en-GB" sz="2800" dirty="0" err="1" smtClean="0"/>
              <a:t>iteracija</a:t>
            </a:r>
            <a:endParaRPr lang="sr-Latn-RS" sz="2800" dirty="0" smtClean="0">
              <a:latin typeface="+mj-lt"/>
            </a:endParaRPr>
          </a:p>
          <a:p>
            <a:pPr>
              <a:buNone/>
            </a:pPr>
            <a:r>
              <a:rPr lang="sr-Latn-RS" sz="2800" dirty="0" smtClean="0">
                <a:latin typeface="+mj-lt"/>
              </a:rPr>
              <a:t>Analogno za </a:t>
            </a:r>
            <a:r>
              <a:rPr lang="sr-Latn-RS" sz="2800" dirty="0" smtClean="0">
                <a:latin typeface="+mj-lt"/>
              </a:rPr>
              <a:t>zamene </a:t>
            </a:r>
            <a:r>
              <a:rPr lang="sr-Latn-RS" sz="2800" dirty="0" smtClean="0">
                <a:latin typeface="+mj-lt"/>
              </a:rPr>
              <a:t>rešenja</a:t>
            </a:r>
            <a:r>
              <a:rPr lang="sr-Latn-RS" sz="2800" dirty="0" smtClean="0">
                <a:latin typeface="+mj-lt"/>
              </a:rPr>
              <a:t>. </a:t>
            </a:r>
            <a:endParaRPr lang="sr-Latn-RS" sz="2800" dirty="0" smtClean="0">
              <a:latin typeface="+mj-lt"/>
            </a:endParaRPr>
          </a:p>
          <a:p>
            <a:pPr>
              <a:buNone/>
            </a:pPr>
            <a:r>
              <a:rPr lang="sr-Latn-RS" sz="2800" dirty="0" smtClean="0">
                <a:latin typeface="+mj-lt"/>
              </a:rPr>
              <a:t>Ovaj </a:t>
            </a:r>
            <a:r>
              <a:rPr lang="sr-Latn-RS" sz="2800" dirty="0" smtClean="0">
                <a:latin typeface="+mj-lt"/>
              </a:rPr>
              <a:t>pristup je pogodniji za </a:t>
            </a:r>
            <a:r>
              <a:rPr lang="en-GB" sz="2800" dirty="0" err="1" smtClean="0">
                <a:latin typeface="+mj-lt"/>
              </a:rPr>
              <a:t>tabu</a:t>
            </a:r>
            <a:r>
              <a:rPr lang="en-GB" sz="2800" dirty="0" smtClean="0">
                <a:latin typeface="+mj-lt"/>
              </a:rPr>
              <a:t> </a:t>
            </a:r>
            <a:r>
              <a:rPr lang="en-GB" sz="2800" dirty="0" err="1" smtClean="0">
                <a:latin typeface="+mj-lt"/>
              </a:rPr>
              <a:t>liste</a:t>
            </a:r>
            <a:r>
              <a:rPr lang="en-GB" sz="2800" dirty="0" smtClean="0">
                <a:latin typeface="+mj-lt"/>
              </a:rPr>
              <a:t> </a:t>
            </a:r>
            <a:r>
              <a:rPr lang="en-GB" sz="2800" dirty="0" err="1" smtClean="0">
                <a:latin typeface="+mj-lt"/>
              </a:rPr>
              <a:t>koj</a:t>
            </a:r>
            <a:r>
              <a:rPr lang="sr-Latn-RS" sz="2800" dirty="0" smtClean="0">
                <a:latin typeface="+mj-lt"/>
              </a:rPr>
              <a:t>e su</a:t>
            </a:r>
            <a:r>
              <a:rPr lang="en-GB" sz="2800" dirty="0" smtClean="0">
                <a:latin typeface="+mj-lt"/>
              </a:rPr>
              <a:t> </a:t>
            </a:r>
            <a:r>
              <a:rPr lang="en-GB" sz="2800" b="1" dirty="0" err="1" smtClean="0">
                <a:latin typeface="+mj-lt"/>
              </a:rPr>
              <a:t>promenjive</a:t>
            </a:r>
            <a:r>
              <a:rPr lang="en-GB" sz="2800" dirty="0" smtClean="0">
                <a:latin typeface="+mj-lt"/>
              </a:rPr>
              <a:t> </a:t>
            </a:r>
            <a:r>
              <a:rPr lang="sr-Latn-RS" sz="2800" dirty="0" smtClean="0">
                <a:latin typeface="+mj-lt"/>
              </a:rPr>
              <a:t>dužine</a:t>
            </a:r>
            <a:r>
              <a:rPr lang="en-GB" dirty="0" smtClean="0">
                <a:latin typeface="+mj-lt"/>
              </a:rPr>
              <a:t>.</a:t>
            </a:r>
            <a:endParaRPr lang="en-US" dirty="0" smtClean="0">
              <a:latin typeface="+mj-lt"/>
            </a:endParaRPr>
          </a:p>
          <a:p>
            <a:pPr marL="624078" indent="-514350"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29600" cy="990600"/>
          </a:xfrm>
        </p:spPr>
        <p:txBody>
          <a:bodyPr/>
          <a:lstStyle/>
          <a:p>
            <a:pPr algn="ctr"/>
            <a:r>
              <a:rPr lang="sr-Latn-RS" dirty="0" smtClean="0"/>
              <a:t>Tabu pretraživanje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257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r-Latn-RS" sz="2400" b="1" dirty="0" smtClean="0">
                <a:latin typeface="+mj-lt"/>
              </a:rPr>
              <a:t>Kriterijum zaustavljanja?</a:t>
            </a:r>
          </a:p>
          <a:p>
            <a:pPr>
              <a:buNone/>
            </a:pPr>
            <a:endParaRPr lang="sr-Latn-RS" sz="2400" b="1" dirty="0" smtClean="0">
              <a:latin typeface="+mj-lt"/>
            </a:endParaRPr>
          </a:p>
          <a:p>
            <a:pPr>
              <a:buNone/>
            </a:pPr>
            <a:r>
              <a:rPr lang="en-GB" sz="2200" dirty="0" err="1" smtClean="0">
                <a:latin typeface="+mj-lt"/>
              </a:rPr>
              <a:t>Najčešći</a:t>
            </a:r>
            <a:r>
              <a:rPr lang="en-GB" sz="2200" dirty="0" smtClean="0">
                <a:latin typeface="+mj-lt"/>
              </a:rPr>
              <a:t> </a:t>
            </a:r>
            <a:r>
              <a:rPr lang="en-GB" sz="2200" dirty="0" err="1" smtClean="0">
                <a:latin typeface="+mj-lt"/>
              </a:rPr>
              <a:t>uslovi</a:t>
            </a:r>
            <a:r>
              <a:rPr lang="en-GB" sz="2200" dirty="0" smtClean="0">
                <a:latin typeface="+mj-lt"/>
              </a:rPr>
              <a:t> </a:t>
            </a:r>
            <a:r>
              <a:rPr lang="en-GB" sz="2200" dirty="0" err="1" smtClean="0">
                <a:latin typeface="+mj-lt"/>
              </a:rPr>
              <a:t>zaustavljanja</a:t>
            </a:r>
            <a:r>
              <a:rPr lang="en-GB" sz="2200" dirty="0" smtClean="0">
                <a:latin typeface="+mj-lt"/>
              </a:rPr>
              <a:t> </a:t>
            </a:r>
            <a:r>
              <a:rPr lang="sr-Latn-RS" sz="2200" dirty="0" smtClean="0">
                <a:latin typeface="+mj-lt"/>
              </a:rPr>
              <a:t>TS  </a:t>
            </a:r>
            <a:r>
              <a:rPr lang="en-GB" sz="2200" dirty="0" err="1" smtClean="0">
                <a:latin typeface="+mj-lt"/>
              </a:rPr>
              <a:t>su</a:t>
            </a:r>
            <a:r>
              <a:rPr lang="en-GB" sz="2200" dirty="0" smtClean="0">
                <a:latin typeface="+mj-lt"/>
              </a:rPr>
              <a:t>:</a:t>
            </a:r>
            <a:endParaRPr lang="sr-Latn-RS" sz="2200" dirty="0" smtClean="0">
              <a:latin typeface="+mj-lt"/>
            </a:endParaRPr>
          </a:p>
          <a:p>
            <a:pPr>
              <a:buNone/>
            </a:pPr>
            <a:endParaRPr lang="sr-Latn-RS" sz="2200" dirty="0" smtClean="0">
              <a:latin typeface="+mj-lt"/>
            </a:endParaRPr>
          </a:p>
          <a:p>
            <a:r>
              <a:rPr lang="sr-Latn-RS" sz="2200" dirty="0" smtClean="0">
                <a:latin typeface="+mj-lt"/>
              </a:rPr>
              <a:t>Dostignut maksimalan </a:t>
            </a:r>
            <a:r>
              <a:rPr lang="en-GB" sz="2200" dirty="0" smtClean="0">
                <a:latin typeface="+mj-lt"/>
              </a:rPr>
              <a:t> </a:t>
            </a:r>
            <a:r>
              <a:rPr lang="en-GB" sz="2200" dirty="0" err="1" smtClean="0">
                <a:latin typeface="+mj-lt"/>
              </a:rPr>
              <a:t>broja</a:t>
            </a:r>
            <a:r>
              <a:rPr lang="en-GB" sz="2200" dirty="0" smtClean="0">
                <a:latin typeface="+mj-lt"/>
              </a:rPr>
              <a:t> </a:t>
            </a:r>
            <a:r>
              <a:rPr lang="en-GB" sz="2200" dirty="0" err="1" smtClean="0">
                <a:latin typeface="+mj-lt"/>
              </a:rPr>
              <a:t>iteracija</a:t>
            </a:r>
            <a:r>
              <a:rPr lang="en-GB" sz="2200" dirty="0" smtClean="0">
                <a:latin typeface="+mj-lt"/>
              </a:rPr>
              <a:t> </a:t>
            </a:r>
            <a:endParaRPr lang="sr-Latn-RS" sz="2200" dirty="0" smtClean="0">
              <a:latin typeface="+mj-lt"/>
            </a:endParaRPr>
          </a:p>
          <a:p>
            <a:r>
              <a:rPr lang="sr-Latn-RS" sz="2200" dirty="0" smtClean="0">
                <a:latin typeface="+mj-lt"/>
              </a:rPr>
              <a:t>Dostignuto maksimalno </a:t>
            </a:r>
            <a:r>
              <a:rPr lang="en-GB" sz="2200" dirty="0" err="1" smtClean="0">
                <a:latin typeface="+mj-lt"/>
              </a:rPr>
              <a:t>vreme</a:t>
            </a:r>
            <a:r>
              <a:rPr lang="en-GB" sz="2200" dirty="0" smtClean="0">
                <a:latin typeface="+mj-lt"/>
              </a:rPr>
              <a:t> </a:t>
            </a:r>
            <a:r>
              <a:rPr lang="sr-Latn-RS" sz="2200" dirty="0" smtClean="0">
                <a:latin typeface="+mj-lt"/>
              </a:rPr>
              <a:t>izvršavanja</a:t>
            </a:r>
          </a:p>
          <a:p>
            <a:r>
              <a:rPr lang="sr-Latn-RS" sz="2200" dirty="0" smtClean="0">
                <a:latin typeface="+mj-lt"/>
              </a:rPr>
              <a:t>Maksimalan </a:t>
            </a:r>
            <a:r>
              <a:rPr lang="en-GB" sz="2200" dirty="0" err="1" smtClean="0">
                <a:latin typeface="+mj-lt"/>
              </a:rPr>
              <a:t>broj</a:t>
            </a:r>
            <a:r>
              <a:rPr lang="en-GB" sz="2200" dirty="0" smtClean="0">
                <a:latin typeface="+mj-lt"/>
              </a:rPr>
              <a:t> </a:t>
            </a:r>
            <a:r>
              <a:rPr lang="en-GB" sz="2200" dirty="0" err="1" smtClean="0">
                <a:latin typeface="+mj-lt"/>
              </a:rPr>
              <a:t>iteracija</a:t>
            </a:r>
            <a:r>
              <a:rPr lang="en-GB" sz="2200" dirty="0" smtClean="0">
                <a:latin typeface="+mj-lt"/>
              </a:rPr>
              <a:t> bez </a:t>
            </a:r>
            <a:r>
              <a:rPr lang="sr-Latn-RS" sz="2200" dirty="0" smtClean="0">
                <a:latin typeface="+mj-lt"/>
              </a:rPr>
              <a:t>pobojšanja vrednosti funkcije cilja tekućeg najboljeg rešenja </a:t>
            </a:r>
          </a:p>
          <a:p>
            <a:r>
              <a:rPr lang="sr-Latn-RS" sz="2200" dirty="0" smtClean="0">
                <a:latin typeface="+mj-lt"/>
              </a:rPr>
              <a:t>F</a:t>
            </a:r>
            <a:r>
              <a:rPr lang="en-GB" sz="2200" dirty="0" err="1" smtClean="0">
                <a:latin typeface="+mj-lt"/>
              </a:rPr>
              <a:t>unkcija</a:t>
            </a:r>
            <a:r>
              <a:rPr lang="sr-Latn-RS" sz="2200" dirty="0" smtClean="0">
                <a:latin typeface="+mj-lt"/>
              </a:rPr>
              <a:t> cilja tekućeg najboljeg rešenja</a:t>
            </a:r>
            <a:r>
              <a:rPr lang="en-GB" sz="2200" dirty="0" smtClean="0">
                <a:latin typeface="+mj-lt"/>
              </a:rPr>
              <a:t> </a:t>
            </a:r>
            <a:r>
              <a:rPr lang="sr-Latn-RS" sz="2200" dirty="0" smtClean="0">
                <a:latin typeface="+mj-lt"/>
              </a:rPr>
              <a:t>je </a:t>
            </a:r>
            <a:r>
              <a:rPr lang="en-GB" sz="2200" dirty="0" err="1" smtClean="0">
                <a:latin typeface="+mj-lt"/>
              </a:rPr>
              <a:t>dostig</a:t>
            </a:r>
            <a:r>
              <a:rPr lang="sr-Latn-RS" sz="2200" dirty="0" smtClean="0">
                <a:latin typeface="+mj-lt"/>
              </a:rPr>
              <a:t>la</a:t>
            </a:r>
            <a:r>
              <a:rPr lang="en-GB" sz="2200" dirty="0" smtClean="0">
                <a:latin typeface="+mj-lt"/>
              </a:rPr>
              <a:t> </a:t>
            </a:r>
            <a:r>
              <a:rPr lang="en-GB" sz="2200" dirty="0" err="1" smtClean="0">
                <a:latin typeface="+mj-lt"/>
              </a:rPr>
              <a:t>neku</a:t>
            </a:r>
            <a:r>
              <a:rPr lang="en-GB" sz="2200" dirty="0" smtClean="0">
                <a:latin typeface="+mj-lt"/>
              </a:rPr>
              <a:t> </a:t>
            </a:r>
            <a:r>
              <a:rPr lang="en-GB" sz="2200" dirty="0" err="1" smtClean="0">
                <a:latin typeface="+mj-lt"/>
              </a:rPr>
              <a:t>unapred</a:t>
            </a:r>
            <a:r>
              <a:rPr lang="en-GB" sz="2200" dirty="0" smtClean="0">
                <a:latin typeface="+mj-lt"/>
              </a:rPr>
              <a:t> </a:t>
            </a:r>
            <a:r>
              <a:rPr lang="en-GB" sz="2200" dirty="0" err="1" smtClean="0">
                <a:latin typeface="+mj-lt"/>
              </a:rPr>
              <a:t>definisanu</a:t>
            </a:r>
            <a:r>
              <a:rPr lang="sr-Latn-RS" sz="2200" dirty="0" smtClean="0">
                <a:latin typeface="+mj-lt"/>
              </a:rPr>
              <a:t> </a:t>
            </a:r>
            <a:r>
              <a:rPr lang="en-GB" sz="2200" dirty="0" err="1" smtClean="0">
                <a:latin typeface="+mj-lt"/>
              </a:rPr>
              <a:t>vrednost</a:t>
            </a:r>
            <a:r>
              <a:rPr lang="sr-Latn-RS" sz="2200" dirty="0" smtClean="0">
                <a:latin typeface="+mj-lt"/>
              </a:rPr>
              <a:t> (optimalnu-ako je poznata ili neku vednost koja je prihvatljiva korisniku</a:t>
            </a:r>
            <a:r>
              <a:rPr lang="sr-Latn-RS" sz="2200" dirty="0" smtClean="0">
                <a:latin typeface="+mj-lt"/>
              </a:rPr>
              <a:t>)</a:t>
            </a:r>
          </a:p>
          <a:p>
            <a:r>
              <a:rPr lang="sr-Latn-RS" sz="2200" dirty="0" smtClean="0">
                <a:latin typeface="+mj-lt"/>
              </a:rPr>
              <a:t>....</a:t>
            </a:r>
          </a:p>
          <a:p>
            <a:endParaRPr lang="sr-Latn-RS" sz="2200" dirty="0" smtClean="0">
              <a:latin typeface="+mj-lt"/>
            </a:endParaRPr>
          </a:p>
          <a:p>
            <a:pPr>
              <a:buNone/>
            </a:pPr>
            <a:r>
              <a:rPr lang="sr-Latn-RS" sz="2200" dirty="0" smtClean="0">
                <a:latin typeface="+mj-lt"/>
              </a:rPr>
              <a:t>Najbolja strategija:</a:t>
            </a:r>
            <a:endParaRPr lang="en-US" sz="2200" dirty="0" smtClean="0">
              <a:latin typeface="+mj-lt"/>
            </a:endParaRPr>
          </a:p>
          <a:p>
            <a:r>
              <a:rPr lang="sr-Latn-RS" sz="2200" dirty="0" smtClean="0">
                <a:latin typeface="+mj-lt"/>
              </a:rPr>
              <a:t>K</a:t>
            </a:r>
            <a:r>
              <a:rPr lang="en-GB" sz="2200" dirty="0" err="1" smtClean="0">
                <a:latin typeface="+mj-lt"/>
              </a:rPr>
              <a:t>ombinacij</a:t>
            </a:r>
            <a:r>
              <a:rPr lang="sr-Latn-RS" sz="2200" dirty="0" smtClean="0">
                <a:latin typeface="+mj-lt"/>
              </a:rPr>
              <a:t>a dva ili </a:t>
            </a:r>
            <a:r>
              <a:rPr lang="sr-Latn-RS" sz="2200" dirty="0" smtClean="0">
                <a:latin typeface="+mj-lt"/>
              </a:rPr>
              <a:t>više </a:t>
            </a:r>
            <a:r>
              <a:rPr lang="en-GB" sz="2200" dirty="0" smtClean="0">
                <a:latin typeface="+mj-lt"/>
              </a:rPr>
              <a:t>gore </a:t>
            </a:r>
            <a:r>
              <a:rPr lang="en-GB" sz="2200" dirty="0" err="1" smtClean="0">
                <a:latin typeface="+mj-lt"/>
              </a:rPr>
              <a:t>naveden</a:t>
            </a:r>
            <a:r>
              <a:rPr lang="sr-Latn-RS" sz="2200" dirty="0" smtClean="0">
                <a:latin typeface="+mj-lt"/>
              </a:rPr>
              <a:t>a</a:t>
            </a:r>
            <a:r>
              <a:rPr lang="en-GB" sz="2200" dirty="0" smtClean="0">
                <a:latin typeface="+mj-lt"/>
              </a:rPr>
              <a:t> </a:t>
            </a:r>
            <a:r>
              <a:rPr lang="sr-Latn-RS" sz="2200" dirty="0" smtClean="0">
                <a:latin typeface="+mj-lt"/>
              </a:rPr>
              <a:t>kriterijuma</a:t>
            </a:r>
            <a:r>
              <a:rPr lang="en-GB" sz="2200" dirty="0" smtClean="0">
                <a:latin typeface="+mj-lt"/>
              </a:rPr>
              <a:t>.</a:t>
            </a:r>
            <a:endParaRPr lang="en-US" sz="2200" dirty="0" smtClean="0">
              <a:latin typeface="+mj-lt"/>
            </a:endParaRPr>
          </a:p>
          <a:p>
            <a:r>
              <a:rPr lang="sr-Latn-RS" sz="2200" dirty="0" smtClean="0">
                <a:latin typeface="+mj-lt"/>
              </a:rPr>
              <a:t>Isto važi i za druge metaheuristike.</a:t>
            </a:r>
            <a:endParaRPr lang="en-US" sz="22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sr-Latn-RS" dirty="0" smtClean="0"/>
              <a:t>Šema osnovne varijante 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b="1" i="1" dirty="0" err="1" smtClean="0"/>
              <a:t>Inicijalizacija</a:t>
            </a:r>
            <a:r>
              <a:rPr lang="en-GB" b="1" i="1" dirty="0" smtClean="0"/>
              <a:t>:</a:t>
            </a:r>
            <a:endParaRPr lang="en-US" dirty="0" smtClean="0"/>
          </a:p>
          <a:p>
            <a:pPr>
              <a:buNone/>
            </a:pPr>
            <a:r>
              <a:rPr lang="sr-Latn-RS" i="1" dirty="0" smtClean="0"/>
              <a:t>	</a:t>
            </a:r>
            <a:r>
              <a:rPr lang="en-GB" i="1" dirty="0" err="1" smtClean="0"/>
              <a:t>odaberi</a:t>
            </a:r>
            <a:r>
              <a:rPr lang="en-GB" i="1" dirty="0" smtClean="0"/>
              <a:t> </a:t>
            </a:r>
            <a:r>
              <a:rPr lang="en-GB" i="1" dirty="0" err="1" smtClean="0"/>
              <a:t>početno</a:t>
            </a:r>
            <a:r>
              <a:rPr lang="en-GB" i="1" dirty="0" smtClean="0"/>
              <a:t> </a:t>
            </a:r>
            <a:r>
              <a:rPr lang="en-GB" i="1" dirty="0" err="1" smtClean="0"/>
              <a:t>rešenje</a:t>
            </a:r>
            <a:r>
              <a:rPr lang="en-GB" i="1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sr-Latn-RS" i="1" dirty="0" smtClean="0"/>
              <a:t>	</a:t>
            </a:r>
            <a:r>
              <a:rPr lang="en-GB" i="1" dirty="0" err="1" smtClean="0"/>
              <a:t>postavi</a:t>
            </a:r>
            <a:r>
              <a:rPr lang="en-GB" i="1" dirty="0" smtClean="0"/>
              <a:t>: </a:t>
            </a:r>
            <a:r>
              <a:rPr lang="sr-Latn-RS" i="1" dirty="0" smtClean="0"/>
              <a:t> </a:t>
            </a:r>
            <a:r>
              <a:rPr lang="en-GB" i="1" dirty="0" smtClean="0"/>
              <a:t>x= </a:t>
            </a:r>
            <a:r>
              <a:rPr lang="sr-Latn-RS" i="1" dirty="0" smtClean="0"/>
              <a:t>x</a:t>
            </a:r>
            <a:r>
              <a:rPr lang="sr-Latn-RS" i="1" baseline="-25000" dirty="0" smtClean="0"/>
              <a:t>0</a:t>
            </a:r>
            <a:r>
              <a:rPr lang="en-GB" i="1" dirty="0" smtClean="0"/>
              <a:t>,  x*=</a:t>
            </a:r>
            <a:r>
              <a:rPr lang="sr-Latn-RS" i="1" dirty="0" smtClean="0"/>
              <a:t>x</a:t>
            </a:r>
            <a:r>
              <a:rPr lang="sr-Latn-RS" i="1" baseline="-25000" dirty="0" smtClean="0"/>
              <a:t>0</a:t>
            </a:r>
            <a:r>
              <a:rPr lang="en-GB" i="1" dirty="0" smtClean="0"/>
              <a:t> ,  f*= f(</a:t>
            </a:r>
            <a:r>
              <a:rPr lang="sr-Latn-RS" i="1" dirty="0" smtClean="0"/>
              <a:t> x</a:t>
            </a:r>
            <a:r>
              <a:rPr lang="sr-Latn-RS" i="1" baseline="-25000" dirty="0" smtClean="0"/>
              <a:t>0</a:t>
            </a:r>
            <a:r>
              <a:rPr lang="en-GB" i="1" dirty="0" smtClean="0"/>
              <a:t> ), TL=∅ ;</a:t>
            </a:r>
            <a:endParaRPr lang="en-US" dirty="0" smtClean="0"/>
          </a:p>
          <a:p>
            <a:pPr>
              <a:buNone/>
            </a:pPr>
            <a:r>
              <a:rPr lang="en-GB" i="1" dirty="0" smtClean="0"/>
              <a:t> </a:t>
            </a:r>
            <a:endParaRPr lang="en-US" dirty="0" smtClean="0"/>
          </a:p>
          <a:p>
            <a:pPr>
              <a:buNone/>
            </a:pPr>
            <a:r>
              <a:rPr lang="en-GB" b="1" i="1" dirty="0" err="1" smtClean="0"/>
              <a:t>Pretraga</a:t>
            </a:r>
            <a:r>
              <a:rPr lang="en-GB" b="1" i="1" dirty="0" smtClean="0"/>
              <a:t>:</a:t>
            </a:r>
            <a:endParaRPr lang="en-US" dirty="0" smtClean="0"/>
          </a:p>
          <a:p>
            <a:pPr>
              <a:buNone/>
            </a:pPr>
            <a:r>
              <a:rPr lang="en-GB" i="1" dirty="0" err="1" smtClean="0"/>
              <a:t>dok</a:t>
            </a:r>
            <a:r>
              <a:rPr lang="en-GB" i="1" dirty="0" smtClean="0"/>
              <a:t> (</a:t>
            </a:r>
            <a:r>
              <a:rPr lang="en-GB" i="1" dirty="0" err="1" smtClean="0"/>
              <a:t>uslov_zaustavljanja</a:t>
            </a:r>
            <a:r>
              <a:rPr lang="en-GB" i="1" dirty="0" smtClean="0"/>
              <a:t> </a:t>
            </a:r>
            <a:r>
              <a:rPr lang="en-GB" i="1" dirty="0" err="1" smtClean="0"/>
              <a:t>nije</a:t>
            </a:r>
            <a:r>
              <a:rPr lang="en-GB" i="1" dirty="0" smtClean="0"/>
              <a:t> </a:t>
            </a:r>
            <a:r>
              <a:rPr lang="en-GB" i="1" dirty="0" err="1" smtClean="0"/>
              <a:t>zadovoljen</a:t>
            </a:r>
            <a:r>
              <a:rPr lang="en-GB" i="1" dirty="0" smtClean="0"/>
              <a:t>) </a:t>
            </a:r>
            <a:r>
              <a:rPr lang="en-GB" i="1" dirty="0" err="1" smtClean="0"/>
              <a:t>radi</a:t>
            </a:r>
            <a:endParaRPr lang="en-US" dirty="0" smtClean="0"/>
          </a:p>
          <a:p>
            <a:pPr>
              <a:buNone/>
            </a:pPr>
            <a:r>
              <a:rPr lang="en-GB" i="1" dirty="0" smtClean="0"/>
              <a:t>{</a:t>
            </a:r>
            <a:endParaRPr lang="en-US" dirty="0" smtClean="0"/>
          </a:p>
          <a:p>
            <a:pPr>
              <a:buNone/>
            </a:pPr>
            <a:r>
              <a:rPr lang="sr-Latn-RS" i="1" dirty="0" smtClean="0"/>
              <a:t>      </a:t>
            </a:r>
            <a:r>
              <a:rPr lang="en-GB" i="1" dirty="0" err="1" smtClean="0"/>
              <a:t>odaberi</a:t>
            </a:r>
            <a:r>
              <a:rPr lang="en-GB" i="1" dirty="0" smtClean="0"/>
              <a:t> </a:t>
            </a:r>
            <a:r>
              <a:rPr lang="en-GB" i="1" dirty="0" err="1" smtClean="0"/>
              <a:t>najbolje</a:t>
            </a:r>
            <a:r>
              <a:rPr lang="en-GB" i="1" dirty="0" smtClean="0"/>
              <a:t> </a:t>
            </a:r>
            <a:r>
              <a:rPr lang="en-GB" i="1" dirty="0" smtClean="0"/>
              <a:t>do</a:t>
            </a:r>
            <a:r>
              <a:rPr lang="sr-Latn-RS" i="1" dirty="0" smtClean="0"/>
              <a:t>pustivo</a:t>
            </a:r>
            <a:r>
              <a:rPr lang="en-GB" i="1" dirty="0" smtClean="0"/>
              <a:t> </a:t>
            </a:r>
            <a:r>
              <a:rPr lang="en-GB" i="1" dirty="0" err="1" smtClean="0"/>
              <a:t>rešenje</a:t>
            </a:r>
            <a:r>
              <a:rPr lang="en-GB" i="1" dirty="0" smtClean="0"/>
              <a:t> x' </a:t>
            </a:r>
            <a:r>
              <a:rPr lang="en-GB" i="1" dirty="0" err="1" smtClean="0"/>
              <a:t>iz</a:t>
            </a:r>
            <a:r>
              <a:rPr lang="en-GB" i="1" dirty="0" smtClean="0"/>
              <a:t> N(x);</a:t>
            </a:r>
            <a:endParaRPr lang="en-US" dirty="0" smtClean="0"/>
          </a:p>
          <a:p>
            <a:pPr>
              <a:buNone/>
            </a:pPr>
            <a:r>
              <a:rPr lang="sr-Latn-RS" i="1" dirty="0" smtClean="0"/>
              <a:t>      </a:t>
            </a:r>
            <a:r>
              <a:rPr lang="en-GB" i="1" dirty="0" err="1" smtClean="0"/>
              <a:t>postavi</a:t>
            </a:r>
            <a:r>
              <a:rPr lang="en-GB" i="1" dirty="0" smtClean="0"/>
              <a:t> x= x';</a:t>
            </a:r>
            <a:endParaRPr lang="en-US" dirty="0" smtClean="0"/>
          </a:p>
          <a:p>
            <a:pPr>
              <a:buNone/>
            </a:pPr>
            <a:r>
              <a:rPr lang="sr-Latn-RS" i="1" dirty="0" smtClean="0"/>
              <a:t>      </a:t>
            </a:r>
            <a:r>
              <a:rPr lang="en-GB" i="1" dirty="0" err="1" smtClean="0"/>
              <a:t>ako</a:t>
            </a:r>
            <a:r>
              <a:rPr lang="en-GB" i="1" dirty="0" smtClean="0"/>
              <a:t> je f(x) &lt; f*, </a:t>
            </a:r>
            <a:r>
              <a:rPr lang="en-GB" i="1" dirty="0" err="1" smtClean="0"/>
              <a:t>onda</a:t>
            </a:r>
            <a:r>
              <a:rPr lang="en-GB" i="1" dirty="0" smtClean="0"/>
              <a:t> </a:t>
            </a:r>
            <a:r>
              <a:rPr lang="en-GB" i="1" dirty="0" err="1" smtClean="0"/>
              <a:t>postavi</a:t>
            </a:r>
            <a:r>
              <a:rPr lang="sr-Latn-RS" i="1" dirty="0" smtClean="0"/>
              <a:t> </a:t>
            </a:r>
            <a:r>
              <a:rPr lang="en-GB" i="1" dirty="0" smtClean="0"/>
              <a:t> f* = f(x), x* = x;</a:t>
            </a:r>
            <a:endParaRPr lang="en-US" dirty="0" smtClean="0"/>
          </a:p>
          <a:p>
            <a:pPr>
              <a:buNone/>
            </a:pPr>
            <a:r>
              <a:rPr lang="sr-Latn-RS" i="1" dirty="0" smtClean="0"/>
              <a:t>      </a:t>
            </a:r>
            <a:r>
              <a:rPr lang="en-GB" i="1" dirty="0" err="1" smtClean="0"/>
              <a:t>stavi</a:t>
            </a:r>
            <a:r>
              <a:rPr lang="en-GB" i="1" dirty="0" smtClean="0"/>
              <a:t> x u TL </a:t>
            </a:r>
            <a:r>
              <a:rPr lang="en-GB" i="1" dirty="0" err="1" smtClean="0"/>
              <a:t>na</a:t>
            </a:r>
            <a:r>
              <a:rPr lang="en-GB" i="1" dirty="0" smtClean="0"/>
              <a:t> TV </a:t>
            </a:r>
            <a:r>
              <a:rPr lang="en-GB" i="1" dirty="0" err="1" smtClean="0"/>
              <a:t>iteracija</a:t>
            </a:r>
            <a:r>
              <a:rPr lang="en-GB" i="1" dirty="0" smtClean="0"/>
              <a:t>;</a:t>
            </a:r>
            <a:endParaRPr lang="en-US" dirty="0" smtClean="0"/>
          </a:p>
          <a:p>
            <a:pPr>
              <a:buNone/>
            </a:pPr>
            <a:r>
              <a:rPr lang="en-GB" i="1" dirty="0" smtClean="0"/>
              <a:t>}</a:t>
            </a:r>
            <a:endParaRPr lang="en-US" dirty="0" smtClean="0"/>
          </a:p>
          <a:p>
            <a:pPr>
              <a:buNone/>
            </a:pPr>
            <a:r>
              <a:rPr lang="en-GB" i="1" dirty="0" err="1" smtClean="0"/>
              <a:t>vrati</a:t>
            </a:r>
            <a:r>
              <a:rPr lang="en-GB" i="1" dirty="0" smtClean="0"/>
              <a:t> </a:t>
            </a:r>
            <a:r>
              <a:rPr lang="en-GB" i="1" dirty="0" err="1" smtClean="0"/>
              <a:t>rešenje</a:t>
            </a:r>
            <a:r>
              <a:rPr lang="en-GB" i="1" dirty="0" smtClean="0"/>
              <a:t> x*;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dirty="0" smtClean="0"/>
              <a:t>Reaktivno tabu pretraživanje (Reactive Tabu Search )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5181600"/>
          </a:xfrm>
        </p:spPr>
        <p:txBody>
          <a:bodyPr>
            <a:normAutofit/>
          </a:bodyPr>
          <a:lstStyle/>
          <a:p>
            <a:pPr>
              <a:buNone/>
            </a:pPr>
            <a:endParaRPr lang="sr-Latn-RS" sz="2400" b="1" dirty="0" smtClean="0"/>
          </a:p>
          <a:p>
            <a:r>
              <a:rPr lang="en-US" sz="2200" dirty="0" smtClean="0">
                <a:latin typeface="+mj-lt"/>
              </a:rPr>
              <a:t>M</a:t>
            </a:r>
            <a:r>
              <a:rPr lang="sr-Latn-RS" sz="2200" dirty="0" smtClean="0">
                <a:latin typeface="+mj-lt"/>
              </a:rPr>
              <a:t>odifikacija tabu pretraživanja</a:t>
            </a:r>
          </a:p>
          <a:p>
            <a:pPr>
              <a:buNone/>
            </a:pPr>
            <a:endParaRPr lang="sr-Latn-RS" sz="2200" dirty="0" smtClean="0">
              <a:latin typeface="+mj-lt"/>
            </a:endParaRPr>
          </a:p>
          <a:p>
            <a:r>
              <a:rPr lang="sr-Latn-RS" sz="2200" dirty="0" smtClean="0">
                <a:latin typeface="+mj-lt"/>
              </a:rPr>
              <a:t>Predložena je da </a:t>
            </a:r>
            <a:r>
              <a:rPr lang="en-GB" sz="2200" dirty="0" smtClean="0">
                <a:latin typeface="+mj-lt"/>
              </a:rPr>
              <a:t>bi se </a:t>
            </a:r>
            <a:r>
              <a:rPr lang="en-GB" sz="2200" dirty="0" err="1" smtClean="0">
                <a:latin typeface="+mj-lt"/>
              </a:rPr>
              <a:t>izbegle</a:t>
            </a:r>
            <a:r>
              <a:rPr lang="sr-Latn-RS" sz="2200" dirty="0" smtClean="0">
                <a:latin typeface="+mj-lt"/>
              </a:rPr>
              <a:t> prevelike</a:t>
            </a:r>
            <a:r>
              <a:rPr lang="en-GB" sz="2200" dirty="0" smtClean="0">
                <a:latin typeface="+mj-lt"/>
              </a:rPr>
              <a:t> </a:t>
            </a:r>
            <a:r>
              <a:rPr lang="en-GB" sz="2200" dirty="0" err="1" smtClean="0">
                <a:latin typeface="+mj-lt"/>
              </a:rPr>
              <a:t>zavisnosti</a:t>
            </a:r>
            <a:r>
              <a:rPr lang="en-GB" sz="2200" dirty="0" smtClean="0">
                <a:latin typeface="+mj-lt"/>
              </a:rPr>
              <a:t> </a:t>
            </a:r>
            <a:r>
              <a:rPr lang="sr-Latn-RS" sz="2200" dirty="0" smtClean="0">
                <a:latin typeface="+mj-lt"/>
              </a:rPr>
              <a:t>TS </a:t>
            </a:r>
            <a:r>
              <a:rPr lang="en-GB" sz="2200" dirty="0" err="1" smtClean="0">
                <a:latin typeface="+mj-lt"/>
              </a:rPr>
              <a:t>algoritama</a:t>
            </a:r>
            <a:r>
              <a:rPr lang="en-GB" sz="2200" dirty="0" smtClean="0">
                <a:latin typeface="+mj-lt"/>
              </a:rPr>
              <a:t> </a:t>
            </a:r>
            <a:r>
              <a:rPr lang="en-GB" sz="2200" dirty="0" smtClean="0">
                <a:latin typeface="+mj-lt"/>
              </a:rPr>
              <a:t>od </a:t>
            </a:r>
            <a:r>
              <a:rPr lang="en-GB" sz="2200" dirty="0" err="1" smtClean="0">
                <a:latin typeface="+mj-lt"/>
              </a:rPr>
              <a:t>faktora</a:t>
            </a:r>
            <a:r>
              <a:rPr lang="sr-Latn-RS" sz="2200" dirty="0" smtClean="0">
                <a:latin typeface="+mj-lt"/>
              </a:rPr>
              <a:t>/parametara</a:t>
            </a:r>
            <a:r>
              <a:rPr lang="en-GB" sz="2200" dirty="0" smtClean="0">
                <a:latin typeface="+mj-lt"/>
              </a:rPr>
              <a:t> (</a:t>
            </a:r>
            <a:r>
              <a:rPr lang="sr-Latn-RS" sz="2200" dirty="0" smtClean="0">
                <a:latin typeface="+mj-lt"/>
              </a:rPr>
              <a:t>dužina</a:t>
            </a:r>
            <a:r>
              <a:rPr lang="en-GB" sz="2200" dirty="0" smtClean="0">
                <a:latin typeface="+mj-lt"/>
              </a:rPr>
              <a:t> </a:t>
            </a:r>
            <a:r>
              <a:rPr lang="en-GB" sz="2200" dirty="0" err="1" smtClean="0">
                <a:latin typeface="+mj-lt"/>
              </a:rPr>
              <a:t>tabu</a:t>
            </a:r>
            <a:r>
              <a:rPr lang="en-GB" sz="2200" dirty="0" smtClean="0">
                <a:latin typeface="+mj-lt"/>
              </a:rPr>
              <a:t> </a:t>
            </a:r>
            <a:r>
              <a:rPr lang="en-GB" sz="2200" dirty="0" err="1" smtClean="0">
                <a:latin typeface="+mj-lt"/>
              </a:rPr>
              <a:t>liste</a:t>
            </a:r>
            <a:r>
              <a:rPr lang="en-GB" sz="2200" dirty="0" smtClean="0">
                <a:latin typeface="+mj-lt"/>
              </a:rPr>
              <a:t>, </a:t>
            </a:r>
            <a:r>
              <a:rPr lang="en-GB" sz="2200" dirty="0" err="1" smtClean="0">
                <a:latin typeface="+mj-lt"/>
              </a:rPr>
              <a:t>odabir</a:t>
            </a:r>
            <a:r>
              <a:rPr lang="en-GB" sz="2200" dirty="0" smtClean="0">
                <a:latin typeface="+mj-lt"/>
              </a:rPr>
              <a:t> </a:t>
            </a:r>
            <a:r>
              <a:rPr lang="en-GB" sz="2200" dirty="0" err="1" smtClean="0">
                <a:latin typeface="+mj-lt"/>
              </a:rPr>
              <a:t>aspiracijske</a:t>
            </a:r>
            <a:r>
              <a:rPr lang="en-GB" sz="2200" dirty="0" smtClean="0">
                <a:latin typeface="+mj-lt"/>
              </a:rPr>
              <a:t> </a:t>
            </a:r>
            <a:r>
              <a:rPr lang="en-GB" sz="2200" dirty="0" err="1" smtClean="0">
                <a:latin typeface="+mj-lt"/>
              </a:rPr>
              <a:t>funkcije</a:t>
            </a:r>
            <a:r>
              <a:rPr lang="sr-Latn-RS" sz="2200" dirty="0" smtClean="0">
                <a:latin typeface="+mj-lt"/>
              </a:rPr>
              <a:t>, tabu vreme, itd</a:t>
            </a:r>
            <a:r>
              <a:rPr lang="en-GB" sz="2200" dirty="0" smtClean="0">
                <a:latin typeface="+mj-lt"/>
              </a:rPr>
              <a:t>)</a:t>
            </a:r>
            <a:endParaRPr lang="sr-Latn-RS" sz="2200" dirty="0" smtClean="0">
              <a:latin typeface="+mj-lt"/>
            </a:endParaRPr>
          </a:p>
          <a:p>
            <a:endParaRPr lang="sr-Latn-RS" sz="2200" dirty="0" smtClean="0">
              <a:latin typeface="+mj-lt"/>
            </a:endParaRPr>
          </a:p>
          <a:p>
            <a:r>
              <a:rPr lang="sr-Latn-RS" sz="2200" dirty="0" smtClean="0">
                <a:latin typeface="+mj-lt"/>
              </a:rPr>
              <a:t>Glavna osobina: </a:t>
            </a:r>
            <a:r>
              <a:rPr lang="en-GB" sz="2200" dirty="0" err="1" smtClean="0">
                <a:latin typeface="+mj-lt"/>
              </a:rPr>
              <a:t>automatsk</a:t>
            </a:r>
            <a:r>
              <a:rPr lang="sr-Latn-RS" sz="2200" dirty="0" smtClean="0">
                <a:latin typeface="+mj-lt"/>
              </a:rPr>
              <a:t>i se</a:t>
            </a:r>
            <a:r>
              <a:rPr lang="en-GB" sz="2200" dirty="0" smtClean="0">
                <a:latin typeface="+mj-lt"/>
              </a:rPr>
              <a:t> </a:t>
            </a:r>
            <a:r>
              <a:rPr lang="en-GB" sz="2200" dirty="0" err="1" smtClean="0">
                <a:latin typeface="+mj-lt"/>
              </a:rPr>
              <a:t>obavljaju</a:t>
            </a:r>
            <a:r>
              <a:rPr lang="en-GB" sz="2200" dirty="0" smtClean="0">
                <a:latin typeface="+mj-lt"/>
              </a:rPr>
              <a:t> </a:t>
            </a:r>
            <a:r>
              <a:rPr lang="en-GB" sz="2200" dirty="0" err="1" smtClean="0">
                <a:latin typeface="+mj-lt"/>
              </a:rPr>
              <a:t>modifikacije</a:t>
            </a:r>
            <a:r>
              <a:rPr lang="en-GB" sz="2200" dirty="0" smtClean="0">
                <a:latin typeface="+mj-lt"/>
              </a:rPr>
              <a:t> </a:t>
            </a:r>
            <a:r>
              <a:rPr lang="en-GB" sz="2200" dirty="0" err="1" smtClean="0">
                <a:latin typeface="+mj-lt"/>
              </a:rPr>
              <a:t>parametara</a:t>
            </a:r>
            <a:r>
              <a:rPr lang="en-GB" sz="2200" dirty="0" smtClean="0">
                <a:latin typeface="+mj-lt"/>
              </a:rPr>
              <a:t> u </a:t>
            </a:r>
            <a:r>
              <a:rPr lang="en-GB" sz="2200" dirty="0" err="1" smtClean="0">
                <a:latin typeface="+mj-lt"/>
              </a:rPr>
              <a:t>potrazi</a:t>
            </a:r>
            <a:r>
              <a:rPr lang="en-GB" sz="2200" dirty="0" smtClean="0">
                <a:latin typeface="+mj-lt"/>
              </a:rPr>
              <a:t> </a:t>
            </a:r>
            <a:r>
              <a:rPr lang="en-GB" sz="2200" dirty="0" err="1" smtClean="0">
                <a:latin typeface="+mj-lt"/>
              </a:rPr>
              <a:t>za</a:t>
            </a:r>
            <a:r>
              <a:rPr lang="en-GB" sz="2200" dirty="0" smtClean="0">
                <a:latin typeface="+mj-lt"/>
              </a:rPr>
              <a:t> </a:t>
            </a:r>
            <a:r>
              <a:rPr lang="en-GB" sz="2200" dirty="0" err="1" smtClean="0">
                <a:latin typeface="+mj-lt"/>
              </a:rPr>
              <a:t>što</a:t>
            </a:r>
            <a:r>
              <a:rPr lang="en-GB" sz="2200" dirty="0" smtClean="0">
                <a:latin typeface="+mj-lt"/>
              </a:rPr>
              <a:t> </a:t>
            </a:r>
            <a:r>
              <a:rPr lang="en-GB" sz="2200" dirty="0" err="1" smtClean="0">
                <a:latin typeface="+mj-lt"/>
              </a:rPr>
              <a:t>boljim</a:t>
            </a:r>
            <a:r>
              <a:rPr lang="en-GB" sz="2200" dirty="0" smtClean="0">
                <a:latin typeface="+mj-lt"/>
              </a:rPr>
              <a:t> </a:t>
            </a:r>
            <a:r>
              <a:rPr lang="en-GB" sz="2200" dirty="0" err="1" smtClean="0">
                <a:latin typeface="+mj-lt"/>
              </a:rPr>
              <a:t>rešenjem</a:t>
            </a:r>
            <a:endParaRPr lang="sr-Latn-RS" sz="2200" dirty="0" smtClean="0">
              <a:latin typeface="+mj-lt"/>
            </a:endParaRPr>
          </a:p>
          <a:p>
            <a:endParaRPr lang="sr-Latn-RS" sz="2200" dirty="0" smtClean="0">
              <a:latin typeface="+mj-lt"/>
            </a:endParaRPr>
          </a:p>
          <a:p>
            <a:r>
              <a:rPr lang="en-GB" sz="2200" dirty="0" err="1" smtClean="0">
                <a:latin typeface="+mj-lt"/>
              </a:rPr>
              <a:t>Reaktivni</a:t>
            </a:r>
            <a:r>
              <a:rPr lang="en-GB" sz="2200" dirty="0" smtClean="0">
                <a:latin typeface="+mj-lt"/>
              </a:rPr>
              <a:t> </a:t>
            </a:r>
            <a:r>
              <a:rPr lang="sr-Latn-RS" sz="2200" dirty="0" smtClean="0">
                <a:latin typeface="+mj-lt"/>
              </a:rPr>
              <a:t> TS </a:t>
            </a:r>
            <a:r>
              <a:rPr lang="en-GB" sz="2200" dirty="0" err="1" smtClean="0">
                <a:latin typeface="+mj-lt"/>
              </a:rPr>
              <a:t>algoritam</a:t>
            </a:r>
            <a:r>
              <a:rPr lang="en-GB" sz="2200" dirty="0" smtClean="0">
                <a:latin typeface="+mj-lt"/>
              </a:rPr>
              <a:t>  se u </a:t>
            </a:r>
            <a:r>
              <a:rPr lang="en-GB" sz="2200" dirty="0" err="1" smtClean="0">
                <a:latin typeface="+mj-lt"/>
              </a:rPr>
              <a:t>praksi</a:t>
            </a:r>
            <a:r>
              <a:rPr lang="en-GB" sz="2200" dirty="0" smtClean="0">
                <a:latin typeface="+mj-lt"/>
              </a:rPr>
              <a:t> </a:t>
            </a:r>
            <a:r>
              <a:rPr lang="en-GB" sz="2200" dirty="0" err="1" smtClean="0">
                <a:latin typeface="+mj-lt"/>
              </a:rPr>
              <a:t>pokazao</a:t>
            </a:r>
            <a:r>
              <a:rPr lang="en-GB" sz="2200" dirty="0" smtClean="0">
                <a:latin typeface="+mj-lt"/>
              </a:rPr>
              <a:t> </a:t>
            </a:r>
            <a:r>
              <a:rPr lang="en-GB" sz="2200" dirty="0" err="1" smtClean="0">
                <a:latin typeface="+mj-lt"/>
              </a:rPr>
              <a:t>superiornijim</a:t>
            </a:r>
            <a:r>
              <a:rPr lang="en-GB" sz="2200" dirty="0" smtClean="0">
                <a:latin typeface="+mj-lt"/>
              </a:rPr>
              <a:t>, </a:t>
            </a:r>
            <a:r>
              <a:rPr lang="en-GB" sz="2200" dirty="0" err="1" smtClean="0">
                <a:latin typeface="+mj-lt"/>
              </a:rPr>
              <a:t>iako</a:t>
            </a:r>
            <a:r>
              <a:rPr lang="en-GB" sz="2200" dirty="0" smtClean="0">
                <a:latin typeface="+mj-lt"/>
              </a:rPr>
              <a:t> </a:t>
            </a:r>
            <a:r>
              <a:rPr lang="en-GB" sz="2200" dirty="0" err="1" smtClean="0">
                <a:latin typeface="+mj-lt"/>
              </a:rPr>
              <a:t>su</a:t>
            </a:r>
            <a:r>
              <a:rPr lang="en-GB" sz="2200" dirty="0" smtClean="0">
                <a:latin typeface="+mj-lt"/>
              </a:rPr>
              <a:t> </a:t>
            </a:r>
            <a:r>
              <a:rPr lang="en-GB" sz="2200" dirty="0" err="1" smtClean="0">
                <a:latin typeface="+mj-lt"/>
              </a:rPr>
              <a:t>zahtevi</a:t>
            </a:r>
            <a:r>
              <a:rPr lang="en-GB" sz="2200" dirty="0" smtClean="0">
                <a:latin typeface="+mj-lt"/>
              </a:rPr>
              <a:t> </a:t>
            </a:r>
            <a:r>
              <a:rPr lang="en-GB" sz="2200" dirty="0" err="1" smtClean="0">
                <a:latin typeface="+mj-lt"/>
              </a:rPr>
              <a:t>za</a:t>
            </a:r>
            <a:r>
              <a:rPr lang="en-GB" sz="2200" dirty="0" smtClean="0">
                <a:latin typeface="+mj-lt"/>
              </a:rPr>
              <a:t> </a:t>
            </a:r>
            <a:r>
              <a:rPr lang="en-GB" sz="2200" dirty="0" err="1" smtClean="0">
                <a:latin typeface="+mj-lt"/>
              </a:rPr>
              <a:t>memorijske</a:t>
            </a:r>
            <a:r>
              <a:rPr lang="en-GB" sz="2200" dirty="0" smtClean="0">
                <a:latin typeface="+mj-lt"/>
              </a:rPr>
              <a:t> </a:t>
            </a:r>
            <a:r>
              <a:rPr lang="en-GB" sz="2200" dirty="0" err="1" smtClean="0">
                <a:latin typeface="+mj-lt"/>
              </a:rPr>
              <a:t>resurse</a:t>
            </a:r>
            <a:r>
              <a:rPr lang="en-GB" sz="2200" dirty="0" smtClean="0">
                <a:latin typeface="+mj-lt"/>
              </a:rPr>
              <a:t> </a:t>
            </a:r>
            <a:r>
              <a:rPr lang="sr-Latn-RS" sz="2200" dirty="0" smtClean="0">
                <a:latin typeface="+mj-lt"/>
              </a:rPr>
              <a:t>znatno</a:t>
            </a:r>
            <a:r>
              <a:rPr lang="en-GB" sz="2200" dirty="0" smtClean="0">
                <a:latin typeface="+mj-lt"/>
              </a:rPr>
              <a:t> </a:t>
            </a:r>
            <a:r>
              <a:rPr lang="en-GB" sz="2200" dirty="0" err="1" smtClean="0">
                <a:latin typeface="+mj-lt"/>
              </a:rPr>
              <a:t>već</a:t>
            </a:r>
            <a:r>
              <a:rPr lang="sr-Latn-RS" sz="2200" dirty="0" smtClean="0">
                <a:latin typeface="+mj-lt"/>
              </a:rPr>
              <a:t>i.</a:t>
            </a:r>
          </a:p>
          <a:p>
            <a:endParaRPr lang="sr-Latn-RS" sz="2400" dirty="0" smtClean="0"/>
          </a:p>
          <a:p>
            <a:endParaRPr lang="sr-Latn-RS" sz="2400" dirty="0" smtClean="0"/>
          </a:p>
          <a:p>
            <a:endParaRPr lang="en-US" sz="2400" dirty="0" smtClean="0"/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29600" cy="838200"/>
          </a:xfrm>
        </p:spPr>
        <p:txBody>
          <a:bodyPr/>
          <a:lstStyle/>
          <a:p>
            <a:r>
              <a:rPr lang="sr-Latn-RS" dirty="0" smtClean="0"/>
              <a:t>Reaktivno tabu pretraživanje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143000"/>
            <a:ext cx="8915400" cy="54102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sr-Latn-RS" dirty="0" smtClean="0"/>
          </a:p>
          <a:p>
            <a:pPr marL="0" indent="0">
              <a:buNone/>
            </a:pPr>
            <a:r>
              <a:rPr lang="sr-Latn-RS" sz="2400" dirty="0" smtClean="0">
                <a:latin typeface="+mj-lt"/>
              </a:rPr>
              <a:t>    P</a:t>
            </a:r>
            <a:r>
              <a:rPr lang="en-GB" sz="2400" dirty="0" err="1" smtClean="0">
                <a:latin typeface="+mj-lt"/>
              </a:rPr>
              <a:t>ored</a:t>
            </a:r>
            <a:r>
              <a:rPr lang="en-GB" sz="2400" dirty="0" smtClean="0">
                <a:latin typeface="+mj-lt"/>
              </a:rPr>
              <a:t> </a:t>
            </a:r>
            <a:r>
              <a:rPr lang="en-GB" sz="2400" dirty="0" err="1" smtClean="0">
                <a:latin typeface="+mj-lt"/>
              </a:rPr>
              <a:t>standardnih</a:t>
            </a:r>
            <a:r>
              <a:rPr lang="en-GB" sz="2400" dirty="0" smtClean="0">
                <a:latin typeface="+mj-lt"/>
              </a:rPr>
              <a:t> </a:t>
            </a:r>
            <a:r>
              <a:rPr lang="en-GB" sz="2400" dirty="0" err="1" smtClean="0">
                <a:latin typeface="+mj-lt"/>
              </a:rPr>
              <a:t>elemenata</a:t>
            </a:r>
            <a:r>
              <a:rPr lang="sr-Latn-RS" sz="2400" dirty="0" smtClean="0">
                <a:latin typeface="+mj-lt"/>
              </a:rPr>
              <a:t> TS, u Reaktivnom TS algoritmu</a:t>
            </a:r>
            <a:endParaRPr lang="en-US" sz="2400" dirty="0" smtClean="0">
              <a:latin typeface="+mj-lt"/>
            </a:endParaRPr>
          </a:p>
          <a:p>
            <a:pPr>
              <a:buNone/>
            </a:pPr>
            <a:r>
              <a:rPr lang="sr-Latn-RS" sz="2400" dirty="0" smtClean="0">
                <a:latin typeface="+mj-lt"/>
              </a:rPr>
              <a:t>	</a:t>
            </a:r>
            <a:r>
              <a:rPr lang="sr-Latn-RS" sz="2400" dirty="0" smtClean="0">
                <a:latin typeface="+mj-lt"/>
              </a:rPr>
              <a:t>koristi se</a:t>
            </a:r>
            <a:r>
              <a:rPr lang="sr-Latn-RS" sz="2400" dirty="0">
                <a:latin typeface="+mj-lt"/>
              </a:rPr>
              <a:t>:</a:t>
            </a:r>
            <a:endParaRPr lang="sr-Latn-RS" sz="2400" dirty="0" smtClean="0">
              <a:latin typeface="+mj-lt"/>
            </a:endParaRPr>
          </a:p>
          <a:p>
            <a:pPr>
              <a:buNone/>
            </a:pPr>
            <a:endParaRPr lang="sr-Latn-RS" sz="2400" b="1" dirty="0">
              <a:latin typeface="+mj-lt"/>
            </a:endParaRPr>
          </a:p>
          <a:p>
            <a:r>
              <a:rPr lang="en-GB" sz="2400" b="1" dirty="0" err="1" smtClean="0">
                <a:latin typeface="+mj-lt"/>
              </a:rPr>
              <a:t>automatizovan</a:t>
            </a:r>
            <a:r>
              <a:rPr lang="sr-Latn-RS" sz="2400" b="1" dirty="0" smtClean="0">
                <a:latin typeface="+mj-lt"/>
              </a:rPr>
              <a:t>o</a:t>
            </a:r>
            <a:r>
              <a:rPr lang="sr-Latn-RS" sz="2400" dirty="0" smtClean="0">
                <a:latin typeface="+mj-lt"/>
              </a:rPr>
              <a:t> </a:t>
            </a:r>
            <a:r>
              <a:rPr lang="en-GB" sz="2400" dirty="0" err="1" smtClean="0">
                <a:latin typeface="+mj-lt"/>
              </a:rPr>
              <a:t>prilagođavanj</a:t>
            </a:r>
            <a:r>
              <a:rPr lang="sr-Latn-RS" sz="2400" dirty="0" smtClean="0">
                <a:latin typeface="+mj-lt"/>
              </a:rPr>
              <a:t>e</a:t>
            </a:r>
            <a:r>
              <a:rPr lang="en-GB" sz="2400" dirty="0" smtClean="0">
                <a:latin typeface="+mj-lt"/>
              </a:rPr>
              <a:t> </a:t>
            </a:r>
            <a:r>
              <a:rPr lang="sr-Latn-RS" sz="2400" dirty="0" smtClean="0">
                <a:latin typeface="+mj-lt"/>
              </a:rPr>
              <a:t>dužine</a:t>
            </a:r>
            <a:r>
              <a:rPr lang="en-GB" sz="2400" dirty="0" smtClean="0">
                <a:latin typeface="+mj-lt"/>
              </a:rPr>
              <a:t> </a:t>
            </a:r>
            <a:r>
              <a:rPr lang="sr-Latn-RS" sz="2400" dirty="0" smtClean="0">
                <a:latin typeface="+mj-lt"/>
              </a:rPr>
              <a:t>tabu </a:t>
            </a:r>
            <a:r>
              <a:rPr lang="en-GB" sz="2400" dirty="0" err="1" smtClean="0">
                <a:latin typeface="+mj-lt"/>
              </a:rPr>
              <a:t>liste</a:t>
            </a:r>
            <a:r>
              <a:rPr lang="en-GB" sz="2400" dirty="0" smtClean="0">
                <a:latin typeface="+mj-lt"/>
              </a:rPr>
              <a:t> </a:t>
            </a:r>
            <a:r>
              <a:rPr lang="en-GB" sz="2400" dirty="0" smtClean="0">
                <a:latin typeface="+mj-lt"/>
              </a:rPr>
              <a:t>u </a:t>
            </a:r>
            <a:r>
              <a:rPr lang="en-GB" sz="2400" dirty="0" err="1" smtClean="0">
                <a:latin typeface="+mj-lt"/>
              </a:rPr>
              <a:t>skladu</a:t>
            </a:r>
            <a:r>
              <a:rPr lang="en-GB" sz="2400" dirty="0" smtClean="0">
                <a:latin typeface="+mj-lt"/>
              </a:rPr>
              <a:t> </a:t>
            </a:r>
            <a:r>
              <a:rPr lang="en-GB" sz="2400" dirty="0" err="1" smtClean="0">
                <a:latin typeface="+mj-lt"/>
              </a:rPr>
              <a:t>sa</a:t>
            </a:r>
            <a:r>
              <a:rPr lang="en-GB" sz="2400" dirty="0" smtClean="0">
                <a:latin typeface="+mj-lt"/>
              </a:rPr>
              <a:t> </a:t>
            </a:r>
            <a:r>
              <a:rPr lang="en-GB" sz="2400" b="1" dirty="0" err="1" smtClean="0">
                <a:latin typeface="+mj-lt"/>
              </a:rPr>
              <a:t>trenutnim</a:t>
            </a:r>
            <a:r>
              <a:rPr lang="en-GB" sz="2400" b="1" dirty="0" smtClean="0">
                <a:latin typeface="+mj-lt"/>
              </a:rPr>
              <a:t> </a:t>
            </a:r>
            <a:r>
              <a:rPr lang="en-GB" sz="2400" b="1" dirty="0" err="1" smtClean="0">
                <a:latin typeface="+mj-lt"/>
              </a:rPr>
              <a:t>stanjem</a:t>
            </a:r>
            <a:r>
              <a:rPr lang="en-GB" sz="2400" b="1" dirty="0" smtClean="0">
                <a:latin typeface="+mj-lt"/>
              </a:rPr>
              <a:t> </a:t>
            </a:r>
            <a:r>
              <a:rPr lang="en-GB" sz="2400" b="1" dirty="0" err="1" smtClean="0">
                <a:latin typeface="+mj-lt"/>
              </a:rPr>
              <a:t>pretraživanja</a:t>
            </a:r>
            <a:r>
              <a:rPr lang="en-GB" sz="2400" b="1" dirty="0" smtClean="0">
                <a:latin typeface="+mj-lt"/>
              </a:rPr>
              <a:t>. </a:t>
            </a:r>
            <a:endParaRPr lang="sr-Latn-RS" sz="2400" b="1" dirty="0" smtClean="0">
              <a:latin typeface="+mj-lt"/>
            </a:endParaRPr>
          </a:p>
          <a:p>
            <a:pPr>
              <a:buNone/>
            </a:pPr>
            <a:endParaRPr lang="sr-Latn-RS" sz="2400" dirty="0" smtClean="0">
              <a:latin typeface="+mj-lt"/>
            </a:endParaRPr>
          </a:p>
          <a:p>
            <a:r>
              <a:rPr lang="sr-Latn-RS" sz="2400" dirty="0" smtClean="0">
                <a:latin typeface="+mj-lt"/>
              </a:rPr>
              <a:t>d</a:t>
            </a:r>
            <a:r>
              <a:rPr lang="en-GB" sz="2400" dirty="0" err="1" smtClean="0">
                <a:latin typeface="+mj-lt"/>
              </a:rPr>
              <a:t>efiniše</a:t>
            </a:r>
            <a:r>
              <a:rPr lang="en-GB" sz="2400" dirty="0" smtClean="0">
                <a:latin typeface="+mj-lt"/>
              </a:rPr>
              <a:t> </a:t>
            </a:r>
            <a:r>
              <a:rPr lang="sr-Latn-RS" sz="2400" dirty="0" smtClean="0">
                <a:latin typeface="+mj-lt"/>
              </a:rPr>
              <a:t>se </a:t>
            </a:r>
            <a:r>
              <a:rPr lang="en-GB" sz="2400" dirty="0" err="1" smtClean="0">
                <a:latin typeface="+mj-lt"/>
              </a:rPr>
              <a:t>i</a:t>
            </a:r>
            <a:r>
              <a:rPr lang="en-GB" sz="2400" dirty="0" smtClean="0">
                <a:latin typeface="+mj-lt"/>
              </a:rPr>
              <a:t> </a:t>
            </a:r>
            <a:r>
              <a:rPr lang="en-GB" sz="2400" dirty="0" err="1" smtClean="0">
                <a:latin typeface="+mj-lt"/>
              </a:rPr>
              <a:t>način</a:t>
            </a:r>
            <a:r>
              <a:rPr lang="en-GB" sz="2400" dirty="0" smtClean="0">
                <a:latin typeface="+mj-lt"/>
              </a:rPr>
              <a:t> </a:t>
            </a:r>
            <a:r>
              <a:rPr lang="en-GB" sz="2400" b="1" dirty="0" err="1" smtClean="0">
                <a:latin typeface="+mj-lt"/>
              </a:rPr>
              <a:t>diversifikacije</a:t>
            </a:r>
            <a:r>
              <a:rPr lang="en-GB" sz="2400" dirty="0" smtClean="0">
                <a:latin typeface="+mj-lt"/>
              </a:rPr>
              <a:t> </a:t>
            </a:r>
            <a:r>
              <a:rPr lang="en-GB" sz="2400" dirty="0" err="1" smtClean="0">
                <a:latin typeface="+mj-lt"/>
              </a:rPr>
              <a:t>pretraživanja</a:t>
            </a:r>
            <a:r>
              <a:rPr lang="en-GB" sz="2400" dirty="0" smtClean="0">
                <a:latin typeface="+mj-lt"/>
              </a:rPr>
              <a:t> </a:t>
            </a:r>
            <a:r>
              <a:rPr lang="en-GB" sz="2400" dirty="0" err="1" smtClean="0">
                <a:latin typeface="+mj-lt"/>
              </a:rPr>
              <a:t>kada</a:t>
            </a:r>
            <a:r>
              <a:rPr lang="sr-Latn-RS" sz="2400" dirty="0">
                <a:latin typeface="+mj-lt"/>
              </a:rPr>
              <a:t> </a:t>
            </a:r>
            <a:r>
              <a:rPr lang="sr-Latn-RS" sz="2400" dirty="0" smtClean="0">
                <a:latin typeface="+mj-lt"/>
              </a:rPr>
              <a:t>algoritam konvergira ka lokalnom optimumu</a:t>
            </a:r>
            <a:endParaRPr lang="sr-Latn-RS" sz="2400" dirty="0" smtClean="0">
              <a:latin typeface="+mj-lt"/>
            </a:endParaRPr>
          </a:p>
          <a:p>
            <a:endParaRPr lang="sr-Latn-RS" sz="2400" dirty="0" smtClean="0">
              <a:latin typeface="+mj-lt"/>
            </a:endParaRPr>
          </a:p>
          <a:p>
            <a:pPr marL="0" indent="0">
              <a:buNone/>
            </a:pPr>
            <a:r>
              <a:rPr lang="sr-Latn-RS" sz="2400" dirty="0" smtClean="0">
                <a:latin typeface="+mj-lt"/>
              </a:rPr>
              <a:t>   Ovo se realizuje kroz implementaciju </a:t>
            </a:r>
            <a:r>
              <a:rPr lang="en-GB" sz="2400" b="1" dirty="0" err="1" smtClean="0">
                <a:latin typeface="+mj-lt"/>
              </a:rPr>
              <a:t>dugotrajne</a:t>
            </a:r>
            <a:r>
              <a:rPr lang="en-GB" sz="2400" b="1" dirty="0" smtClean="0">
                <a:latin typeface="+mj-lt"/>
              </a:rPr>
              <a:t> </a:t>
            </a:r>
            <a:r>
              <a:rPr lang="en-GB" sz="2400" b="1" dirty="0" err="1" smtClean="0">
                <a:latin typeface="+mj-lt"/>
              </a:rPr>
              <a:t>memorije</a:t>
            </a:r>
            <a:r>
              <a:rPr lang="en-GB" sz="2400" b="1" dirty="0" smtClean="0">
                <a:latin typeface="+mj-lt"/>
              </a:rPr>
              <a:t> </a:t>
            </a:r>
            <a:endParaRPr lang="sr-Latn-RS" sz="2400" b="1" dirty="0" smtClean="0">
              <a:latin typeface="+mj-lt"/>
            </a:endParaRPr>
          </a:p>
          <a:p>
            <a:pPr marL="0" indent="0">
              <a:buNone/>
            </a:pPr>
            <a:r>
              <a:rPr lang="sr-Latn-RS" sz="2400" b="1" dirty="0">
                <a:latin typeface="+mj-lt"/>
              </a:rPr>
              <a:t> </a:t>
            </a:r>
            <a:r>
              <a:rPr lang="sr-Latn-RS" sz="2400" b="1" dirty="0" smtClean="0">
                <a:latin typeface="+mj-lt"/>
              </a:rPr>
              <a:t>  </a:t>
            </a:r>
            <a:r>
              <a:rPr lang="sr-Latn-RS" sz="2400" b="1" dirty="0" smtClean="0">
                <a:latin typeface="+mj-lt"/>
              </a:rPr>
              <a:t>(</a:t>
            </a:r>
            <a:r>
              <a:rPr lang="sr-Latn-RS" sz="2400" b="1" dirty="0" smtClean="0">
                <a:latin typeface="+mj-lt"/>
              </a:rPr>
              <a:t>long term </a:t>
            </a:r>
            <a:r>
              <a:rPr lang="sr-Latn-RS" sz="2400" b="1" dirty="0" smtClean="0">
                <a:latin typeface="+mj-lt"/>
              </a:rPr>
              <a:t> memory</a:t>
            </a:r>
            <a:r>
              <a:rPr lang="sr-Latn-RS" sz="2400" b="1" smtClean="0">
                <a:latin typeface="+mj-lt"/>
              </a:rPr>
              <a:t>) </a:t>
            </a:r>
            <a:endParaRPr lang="sr-Latn-RS" sz="2400" b="1" smtClean="0">
              <a:latin typeface="+mj-lt"/>
            </a:endParaRPr>
          </a:p>
          <a:p>
            <a:pPr marL="0" indent="0">
              <a:buNone/>
            </a:pPr>
            <a:endParaRPr lang="sr-Latn-RS" sz="2400" dirty="0" smtClean="0">
              <a:latin typeface="+mj-lt"/>
            </a:endParaRPr>
          </a:p>
          <a:p>
            <a:r>
              <a:rPr lang="sr-Latn-RS" sz="2400" dirty="0" smtClean="0">
                <a:latin typeface="+mj-lt"/>
              </a:rPr>
              <a:t>Uloga </a:t>
            </a:r>
            <a:r>
              <a:rPr lang="sr-Latn-RS" sz="2400" b="1" dirty="0" smtClean="0">
                <a:latin typeface="+mj-lt"/>
              </a:rPr>
              <a:t>LT memory </a:t>
            </a:r>
            <a:r>
              <a:rPr lang="sr-Latn-RS" sz="2400" dirty="0" smtClean="0">
                <a:latin typeface="+mj-lt"/>
              </a:rPr>
              <a:t>je da prati</a:t>
            </a:r>
            <a:r>
              <a:rPr lang="en-GB" sz="2400" dirty="0" smtClean="0">
                <a:latin typeface="+mj-lt"/>
              </a:rPr>
              <a:t> </a:t>
            </a:r>
            <a:r>
              <a:rPr lang="en-GB" sz="2400" dirty="0" err="1" smtClean="0">
                <a:latin typeface="+mj-lt"/>
              </a:rPr>
              <a:t>napredova</a:t>
            </a:r>
            <a:r>
              <a:rPr lang="sr-Latn-RS" sz="2400" dirty="0" smtClean="0">
                <a:latin typeface="+mj-lt"/>
              </a:rPr>
              <a:t>nje, odnosno performanse</a:t>
            </a:r>
            <a:r>
              <a:rPr lang="en-GB" sz="2400" dirty="0" smtClean="0">
                <a:latin typeface="+mj-lt"/>
              </a:rPr>
              <a:t> </a:t>
            </a:r>
            <a:r>
              <a:rPr lang="en-GB" sz="2400" dirty="0" err="1" smtClean="0">
                <a:latin typeface="+mj-lt"/>
              </a:rPr>
              <a:t>algoritma</a:t>
            </a:r>
            <a:r>
              <a:rPr lang="en-GB" sz="2400" dirty="0" smtClean="0">
                <a:latin typeface="+mj-lt"/>
              </a:rPr>
              <a:t>, </a:t>
            </a:r>
            <a:r>
              <a:rPr lang="en-GB" sz="2400" dirty="0" err="1" smtClean="0">
                <a:latin typeface="+mj-lt"/>
              </a:rPr>
              <a:t>uočavanje</a:t>
            </a:r>
            <a:r>
              <a:rPr lang="en-GB" sz="2400" dirty="0" smtClean="0">
                <a:latin typeface="+mj-lt"/>
              </a:rPr>
              <a:t> </a:t>
            </a:r>
            <a:r>
              <a:rPr lang="en-GB" sz="2400" dirty="0" err="1" smtClean="0">
                <a:latin typeface="+mj-lt"/>
              </a:rPr>
              <a:t>graničnih</a:t>
            </a:r>
            <a:r>
              <a:rPr lang="en-GB" sz="2400" dirty="0" smtClean="0">
                <a:latin typeface="+mj-lt"/>
              </a:rPr>
              <a:t> </a:t>
            </a:r>
            <a:r>
              <a:rPr lang="sr-Latn-RS" sz="2400" dirty="0" smtClean="0">
                <a:latin typeface="+mj-lt"/>
              </a:rPr>
              <a:t>slučajeva, ciklusa</a:t>
            </a:r>
            <a:r>
              <a:rPr lang="en-GB" sz="2400" dirty="0" smtClean="0">
                <a:latin typeface="+mj-lt"/>
              </a:rPr>
              <a:t> </a:t>
            </a:r>
            <a:r>
              <a:rPr lang="en-GB" sz="2400" dirty="0" err="1" smtClean="0">
                <a:latin typeface="+mj-lt"/>
              </a:rPr>
              <a:t>i</a:t>
            </a:r>
            <a:r>
              <a:rPr lang="en-GB" sz="2400" dirty="0" smtClean="0">
                <a:latin typeface="+mj-lt"/>
              </a:rPr>
              <a:t> </a:t>
            </a:r>
            <a:r>
              <a:rPr lang="sr-Latn-RS" sz="2400" dirty="0" smtClean="0">
                <a:latin typeface="+mj-lt"/>
              </a:rPr>
              <a:t>stohastičkih </a:t>
            </a:r>
            <a:r>
              <a:rPr lang="sr-Latn-RS" sz="2400" dirty="0" smtClean="0">
                <a:latin typeface="+mj-lt"/>
              </a:rPr>
              <a:t>elemenata, konvergenciju ka lokalnom optimumu i signalizira za neophodnost promena parametara</a:t>
            </a:r>
            <a:r>
              <a:rPr lang="en-GB" sz="2400" dirty="0" smtClean="0">
                <a:latin typeface="+mj-lt"/>
              </a:rPr>
              <a:t>.</a:t>
            </a:r>
            <a:endParaRPr lang="en-US" sz="2400" dirty="0" smtClean="0">
              <a:latin typeface="+mj-lt"/>
            </a:endParaRPr>
          </a:p>
          <a:p>
            <a:pPr>
              <a:buNone/>
            </a:pPr>
            <a:endParaRPr lang="sr-Latn-RS" dirty="0" smtClean="0">
              <a:latin typeface="+mj-lt"/>
            </a:endParaRPr>
          </a:p>
          <a:p>
            <a:endParaRPr lang="sr-Latn-R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dirty="0" smtClean="0"/>
              <a:t>Metoda promenljivih okolina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Variable Neighborhood Search-VNS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zasniva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lokalnom</a:t>
            </a:r>
            <a:r>
              <a:rPr lang="en-US" dirty="0" smtClean="0"/>
              <a:t> </a:t>
            </a:r>
            <a:r>
              <a:rPr lang="en-US" dirty="0" err="1" smtClean="0"/>
              <a:t>pretraživanju</a:t>
            </a:r>
            <a:r>
              <a:rPr lang="en-US" dirty="0" smtClean="0"/>
              <a:t>, </a:t>
            </a:r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 smtClean="0"/>
              <a:t>čemu</a:t>
            </a:r>
            <a:r>
              <a:rPr lang="en-US" dirty="0" smtClean="0"/>
              <a:t> se u </a:t>
            </a:r>
            <a:r>
              <a:rPr lang="en-US" dirty="0" err="1" smtClean="0"/>
              <a:t>svakoj</a:t>
            </a:r>
            <a:r>
              <a:rPr lang="en-US" dirty="0" smtClean="0"/>
              <a:t> </a:t>
            </a:r>
            <a:r>
              <a:rPr lang="en-US" dirty="0" err="1" smtClean="0"/>
              <a:t>iteraciji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vršiti</a:t>
            </a:r>
            <a:r>
              <a:rPr lang="en-US" dirty="0" smtClean="0"/>
              <a:t> </a:t>
            </a:r>
            <a:r>
              <a:rPr lang="en-US" dirty="0" err="1" smtClean="0"/>
              <a:t>prestruktuiranje</a:t>
            </a:r>
            <a:r>
              <a:rPr lang="en-US" dirty="0" smtClean="0"/>
              <a:t> </a:t>
            </a:r>
            <a:r>
              <a:rPr lang="en-US" dirty="0" err="1" smtClean="0"/>
              <a:t>okoline</a:t>
            </a:r>
            <a:r>
              <a:rPr lang="en-US" dirty="0" smtClean="0"/>
              <a:t> </a:t>
            </a:r>
            <a:r>
              <a:rPr lang="en-US" dirty="0" err="1" smtClean="0"/>
              <a:t>trenutnog</a:t>
            </a:r>
            <a:r>
              <a:rPr lang="en-US" dirty="0" smtClean="0"/>
              <a:t> </a:t>
            </a:r>
            <a:r>
              <a:rPr lang="en-US" dirty="0" err="1" smtClean="0"/>
              <a:t>rešenja</a:t>
            </a:r>
            <a:endParaRPr lang="sr-Latn-RS" dirty="0" smtClean="0"/>
          </a:p>
          <a:p>
            <a:endParaRPr lang="sr-Latn-RS" dirty="0" smtClean="0"/>
          </a:p>
          <a:p>
            <a:r>
              <a:rPr lang="en-US" dirty="0" err="1" smtClean="0"/>
              <a:t>Osnovna</a:t>
            </a:r>
            <a:r>
              <a:rPr lang="en-US" dirty="0" smtClean="0"/>
              <a:t> </a:t>
            </a:r>
            <a:r>
              <a:rPr lang="en-US" dirty="0" err="1" smtClean="0"/>
              <a:t>ideja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je </a:t>
            </a:r>
            <a:r>
              <a:rPr lang="en-US" dirty="0" err="1" smtClean="0"/>
              <a:t>sistematska</a:t>
            </a:r>
            <a:r>
              <a:rPr lang="en-US" dirty="0" smtClean="0"/>
              <a:t> </a:t>
            </a:r>
            <a:r>
              <a:rPr lang="en-US" dirty="0" err="1" smtClean="0"/>
              <a:t>promena</a:t>
            </a:r>
            <a:r>
              <a:rPr lang="en-US" dirty="0" smtClean="0"/>
              <a:t> </a:t>
            </a:r>
            <a:r>
              <a:rPr lang="en-US" dirty="0" err="1" smtClean="0"/>
              <a:t>okolina</a:t>
            </a:r>
            <a:r>
              <a:rPr lang="en-US" dirty="0" smtClean="0"/>
              <a:t> </a:t>
            </a:r>
            <a:r>
              <a:rPr lang="en-US" dirty="0" err="1" smtClean="0"/>
              <a:t>unutar</a:t>
            </a:r>
            <a:r>
              <a:rPr lang="en-US" dirty="0" smtClean="0"/>
              <a:t> </a:t>
            </a:r>
            <a:r>
              <a:rPr lang="en-US" dirty="0" err="1" smtClean="0"/>
              <a:t>lokalnog</a:t>
            </a:r>
            <a:r>
              <a:rPr lang="en-US" dirty="0" smtClean="0"/>
              <a:t> </a:t>
            </a:r>
            <a:r>
              <a:rPr lang="en-US" dirty="0" err="1" smtClean="0"/>
              <a:t>pretraživanja</a:t>
            </a:r>
            <a:endParaRPr lang="sr-Latn-RS" dirty="0" smtClean="0"/>
          </a:p>
          <a:p>
            <a:endParaRPr lang="sr-Latn-RS" dirty="0" smtClean="0"/>
          </a:p>
          <a:p>
            <a:pPr>
              <a:buNone/>
            </a:pPr>
            <a:r>
              <a:rPr lang="sr-Latn-RS" dirty="0" smtClean="0"/>
              <a:t>  Okoline se mogu menjati:</a:t>
            </a:r>
          </a:p>
          <a:p>
            <a:endParaRPr lang="sr-Latn-RS" dirty="0" smtClean="0"/>
          </a:p>
          <a:p>
            <a:r>
              <a:rPr lang="sr-Latn-RS" dirty="0" smtClean="0"/>
              <a:t>promenom</a:t>
            </a:r>
            <a:r>
              <a:rPr lang="en-US" dirty="0" smtClean="0"/>
              <a:t> </a:t>
            </a:r>
            <a:r>
              <a:rPr lang="en-US" dirty="0" err="1" smtClean="0"/>
              <a:t>metrik</a:t>
            </a:r>
            <a:r>
              <a:rPr lang="sr-Latn-RS" dirty="0" smtClean="0"/>
              <a:t>e</a:t>
            </a:r>
            <a:r>
              <a:rPr lang="en-US" dirty="0" smtClean="0"/>
              <a:t> u </a:t>
            </a:r>
            <a:r>
              <a:rPr lang="en-US" dirty="0" err="1" smtClean="0"/>
              <a:t>odnosu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koju</a:t>
            </a:r>
            <a:r>
              <a:rPr lang="en-US" dirty="0" smtClean="0"/>
              <a:t> se </a:t>
            </a:r>
            <a:r>
              <a:rPr lang="en-US" dirty="0" err="1" smtClean="0"/>
              <a:t>defniše</a:t>
            </a:r>
            <a:r>
              <a:rPr lang="en-US" dirty="0" smtClean="0"/>
              <a:t> </a:t>
            </a:r>
            <a:r>
              <a:rPr lang="en-US" dirty="0" err="1" smtClean="0"/>
              <a:t>okolina</a:t>
            </a:r>
            <a:r>
              <a:rPr lang="en-US" dirty="0" smtClean="0"/>
              <a:t>, </a:t>
            </a:r>
            <a:endParaRPr lang="sr-Latn-RS" dirty="0" smtClean="0"/>
          </a:p>
          <a:p>
            <a:endParaRPr lang="sr-Latn-RS" dirty="0" smtClean="0"/>
          </a:p>
          <a:p>
            <a:r>
              <a:rPr lang="en-US" dirty="0" err="1" smtClean="0"/>
              <a:t>povećava</a:t>
            </a:r>
            <a:r>
              <a:rPr lang="sr-Latn-RS" dirty="0" smtClean="0"/>
              <a:t>njem</a:t>
            </a:r>
            <a:r>
              <a:rPr lang="en-US" dirty="0" smtClean="0"/>
              <a:t> </a:t>
            </a:r>
            <a:r>
              <a:rPr lang="en-US" dirty="0" err="1" smtClean="0"/>
              <a:t>rastojanja</a:t>
            </a:r>
            <a:r>
              <a:rPr lang="en-US" dirty="0" smtClean="0"/>
              <a:t> u </a:t>
            </a:r>
            <a:r>
              <a:rPr lang="en-US" dirty="0" err="1" smtClean="0"/>
              <a:t>odnosu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istu</a:t>
            </a:r>
            <a:r>
              <a:rPr lang="en-US" dirty="0" smtClean="0"/>
              <a:t> </a:t>
            </a:r>
            <a:r>
              <a:rPr lang="en-US" dirty="0" err="1" smtClean="0"/>
              <a:t>metriku</a:t>
            </a:r>
            <a:r>
              <a:rPr lang="en-US" dirty="0" smtClean="0"/>
              <a:t>. </a:t>
            </a:r>
            <a:endParaRPr lang="sr-Latn-R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sr-Latn-RS" dirty="0" smtClean="0"/>
              <a:t>Metoda promenljivih okolina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181600"/>
          </a:xfrm>
        </p:spPr>
        <p:txBody>
          <a:bodyPr>
            <a:noAutofit/>
          </a:bodyPr>
          <a:lstStyle/>
          <a:p>
            <a:r>
              <a:rPr lang="en-US" sz="2200" dirty="0" err="1" smtClean="0"/>
              <a:t>Prilikom</a:t>
            </a:r>
            <a:r>
              <a:rPr lang="en-US" sz="2200" dirty="0" smtClean="0"/>
              <a:t> </a:t>
            </a:r>
            <a:r>
              <a:rPr lang="en-US" sz="2200" dirty="0" err="1" smtClean="0"/>
              <a:t>realizacije</a:t>
            </a:r>
            <a:r>
              <a:rPr lang="en-US" sz="2200" dirty="0" smtClean="0"/>
              <a:t> VNS-a </a:t>
            </a:r>
            <a:r>
              <a:rPr lang="en-US" sz="2200" dirty="0" err="1" smtClean="0"/>
              <a:t>menjamo</a:t>
            </a:r>
            <a:r>
              <a:rPr lang="en-US" sz="2200" dirty="0" smtClean="0"/>
              <a:t> </a:t>
            </a:r>
            <a:r>
              <a:rPr lang="en-US" sz="2200" dirty="0" err="1" smtClean="0"/>
              <a:t>okoline</a:t>
            </a:r>
            <a:r>
              <a:rPr lang="en-US" sz="2200" dirty="0" smtClean="0"/>
              <a:t> </a:t>
            </a:r>
            <a:r>
              <a:rPr lang="en-US" sz="2200" dirty="0" err="1" smtClean="0"/>
              <a:t>teku</a:t>
            </a:r>
            <a:r>
              <a:rPr lang="sr-Latn-RS" sz="2200" dirty="0" smtClean="0"/>
              <a:t>ćeg rešenja</a:t>
            </a:r>
            <a:r>
              <a:rPr lang="en-US" sz="2200" dirty="0" smtClean="0"/>
              <a:t> u </a:t>
            </a:r>
            <a:r>
              <a:rPr lang="en-US" sz="2200" dirty="0" err="1" smtClean="0"/>
              <a:t>kojima</a:t>
            </a:r>
            <a:r>
              <a:rPr lang="en-US" sz="2200" dirty="0" smtClean="0"/>
              <a:t> se </a:t>
            </a:r>
            <a:r>
              <a:rPr lang="en-US" sz="2200" dirty="0" err="1" smtClean="0"/>
              <a:t>kre</a:t>
            </a:r>
            <a:r>
              <a:rPr lang="sr-Latn-RS" sz="2200" dirty="0" smtClean="0"/>
              <a:t>ćemo u potrazi za boljim rešenjem </a:t>
            </a:r>
          </a:p>
          <a:p>
            <a:endParaRPr lang="en-US" sz="2200" dirty="0" smtClean="0"/>
          </a:p>
          <a:p>
            <a:r>
              <a:rPr lang="en-US" sz="2200" dirty="0" err="1" smtClean="0"/>
              <a:t>Za</a:t>
            </a:r>
            <a:r>
              <a:rPr lang="en-US" sz="2200" dirty="0" smtClean="0"/>
              <a:t> </a:t>
            </a:r>
            <a:r>
              <a:rPr lang="en-US" sz="2200" dirty="0" err="1" smtClean="0"/>
              <a:t>svaku</a:t>
            </a:r>
            <a:r>
              <a:rPr lang="en-US" sz="2200" dirty="0" smtClean="0"/>
              <a:t>  </a:t>
            </a:r>
            <a:r>
              <a:rPr lang="en-US" sz="2200" dirty="0" err="1" smtClean="0"/>
              <a:t>izabranu</a:t>
            </a:r>
            <a:r>
              <a:rPr lang="en-US" sz="2200" dirty="0" smtClean="0"/>
              <a:t> </a:t>
            </a:r>
            <a:r>
              <a:rPr lang="en-US" sz="2200" dirty="0" err="1" smtClean="0"/>
              <a:t>okolinu</a:t>
            </a:r>
            <a:r>
              <a:rPr lang="sr-Latn-RS" sz="2200" dirty="0" smtClean="0"/>
              <a:t> tekućeg lokalnog optimuma </a:t>
            </a:r>
            <a:endParaRPr lang="en-US" sz="2200" dirty="0" smtClean="0"/>
          </a:p>
          <a:p>
            <a:pPr>
              <a:buNone/>
            </a:pPr>
            <a:r>
              <a:rPr lang="sr-Latn-RS" sz="2200" dirty="0" smtClean="0"/>
              <a:t> 1)  I</a:t>
            </a:r>
            <a:r>
              <a:rPr lang="en-US" sz="2200" dirty="0" err="1" smtClean="0"/>
              <a:t>zvrši</a:t>
            </a:r>
            <a:r>
              <a:rPr lang="en-US" sz="2200" dirty="0" smtClean="0"/>
              <a:t> se </a:t>
            </a:r>
            <a:r>
              <a:rPr lang="en-US" sz="2200" dirty="0" err="1" smtClean="0"/>
              <a:t>slučajno</a:t>
            </a:r>
            <a:r>
              <a:rPr lang="en-US" sz="2200" dirty="0" smtClean="0"/>
              <a:t> </a:t>
            </a:r>
            <a:r>
              <a:rPr lang="en-US" sz="2200" dirty="0" err="1" smtClean="0"/>
              <a:t>pomeranje</a:t>
            </a:r>
            <a:r>
              <a:rPr lang="en-US" sz="2200" dirty="0" smtClean="0"/>
              <a:t> u </a:t>
            </a:r>
            <a:r>
              <a:rPr lang="en-US" sz="2200" dirty="0" err="1" smtClean="0"/>
              <a:t>tekućoj</a:t>
            </a:r>
            <a:r>
              <a:rPr lang="en-US" sz="2200" dirty="0" smtClean="0"/>
              <a:t> </a:t>
            </a:r>
            <a:r>
              <a:rPr lang="en-US" sz="2200" dirty="0" err="1" smtClean="0"/>
              <a:t>okolini</a:t>
            </a:r>
            <a:r>
              <a:rPr lang="en-US" sz="2200" dirty="0" smtClean="0"/>
              <a:t> do </a:t>
            </a:r>
            <a:r>
              <a:rPr lang="en-US" sz="2200" dirty="0" err="1" smtClean="0"/>
              <a:t>nekog</a:t>
            </a:r>
            <a:r>
              <a:rPr lang="en-US" sz="2200" dirty="0" smtClean="0"/>
              <a:t> </a:t>
            </a:r>
            <a:r>
              <a:rPr lang="en-US" sz="2200" dirty="0" err="1" smtClean="0"/>
              <a:t>rešenja</a:t>
            </a:r>
            <a:r>
              <a:rPr lang="en-US" sz="2200" dirty="0" smtClean="0"/>
              <a:t> (</a:t>
            </a:r>
            <a:r>
              <a:rPr lang="en-US" sz="2200" dirty="0" err="1" smtClean="0"/>
              <a:t>koje</a:t>
            </a:r>
            <a:r>
              <a:rPr lang="en-US" sz="2200" dirty="0" smtClean="0"/>
              <a:t> </a:t>
            </a:r>
            <a:r>
              <a:rPr lang="en-US" sz="2200" dirty="0" err="1" smtClean="0"/>
              <a:t>može</a:t>
            </a:r>
            <a:r>
              <a:rPr lang="en-US" sz="2200" dirty="0" smtClean="0"/>
              <a:t> </a:t>
            </a:r>
            <a:r>
              <a:rPr lang="en-US" sz="2200" dirty="0" err="1" smtClean="0"/>
              <a:t>biti</a:t>
            </a:r>
            <a:r>
              <a:rPr lang="en-US" sz="2200" dirty="0" smtClean="0"/>
              <a:t> </a:t>
            </a:r>
            <a:r>
              <a:rPr lang="en-US" sz="2200" dirty="0" err="1" smtClean="0"/>
              <a:t>i</a:t>
            </a:r>
            <a:r>
              <a:rPr lang="en-US" sz="2200" dirty="0" smtClean="0"/>
              <a:t> </a:t>
            </a:r>
            <a:r>
              <a:rPr lang="en-US" sz="2200" dirty="0" err="1" smtClean="0"/>
              <a:t>veoma</a:t>
            </a:r>
            <a:r>
              <a:rPr lang="en-US" sz="2200" dirty="0" smtClean="0"/>
              <a:t> </a:t>
            </a:r>
            <a:r>
              <a:rPr lang="en-US" sz="2200" dirty="0" err="1" smtClean="0"/>
              <a:t>loše</a:t>
            </a:r>
            <a:r>
              <a:rPr lang="en-US" sz="2200" dirty="0" smtClean="0"/>
              <a:t>) </a:t>
            </a:r>
            <a:endParaRPr lang="sr-Latn-RS" sz="2200" dirty="0" smtClean="0"/>
          </a:p>
          <a:p>
            <a:pPr>
              <a:buNone/>
            </a:pPr>
            <a:r>
              <a:rPr lang="sr-Latn-RS" sz="2200" dirty="0" smtClean="0"/>
              <a:t>    </a:t>
            </a:r>
            <a:r>
              <a:rPr lang="en-US" sz="2200" dirty="0" smtClean="0"/>
              <a:t>F</a:t>
            </a:r>
            <a:r>
              <a:rPr lang="sr-Latn-RS" sz="2200" dirty="0" smtClean="0"/>
              <a:t>aza “razmrdavanja” - SHAKING PHASE</a:t>
            </a:r>
          </a:p>
          <a:p>
            <a:pPr>
              <a:buNone/>
            </a:pPr>
            <a:endParaRPr lang="sr-Latn-RS" sz="2200" dirty="0" smtClean="0"/>
          </a:p>
          <a:p>
            <a:pPr>
              <a:buNone/>
            </a:pPr>
            <a:r>
              <a:rPr lang="sr-Latn-RS" sz="2200" dirty="0" smtClean="0"/>
              <a:t> 2) </a:t>
            </a:r>
            <a:r>
              <a:rPr lang="en-US" sz="2200" dirty="0" err="1" smtClean="0"/>
              <a:t>Iz</a:t>
            </a:r>
            <a:r>
              <a:rPr lang="en-US" sz="2200" dirty="0" smtClean="0"/>
              <a:t> tog </a:t>
            </a:r>
            <a:r>
              <a:rPr lang="sr-Latn-RS" sz="2200" dirty="0" smtClean="0"/>
              <a:t>novog </a:t>
            </a:r>
            <a:r>
              <a:rPr lang="en-US" sz="2200" dirty="0" err="1" smtClean="0"/>
              <a:t>rešenja</a:t>
            </a:r>
            <a:r>
              <a:rPr lang="en-US" sz="2200" dirty="0" smtClean="0"/>
              <a:t> </a:t>
            </a:r>
            <a:r>
              <a:rPr lang="en-US" sz="2200" dirty="0" err="1" smtClean="0"/>
              <a:t>lokalnim</a:t>
            </a:r>
            <a:r>
              <a:rPr lang="en-US" sz="2200" dirty="0" smtClean="0"/>
              <a:t> </a:t>
            </a:r>
            <a:r>
              <a:rPr lang="en-US" sz="2200" dirty="0" err="1" smtClean="0"/>
              <a:t>pretraživanjem</a:t>
            </a:r>
            <a:r>
              <a:rPr lang="en-US" sz="2200" dirty="0" smtClean="0"/>
              <a:t> </a:t>
            </a:r>
            <a:r>
              <a:rPr lang="en-US" sz="2200" dirty="0" err="1" smtClean="0"/>
              <a:t>pokuša</a:t>
            </a:r>
            <a:r>
              <a:rPr lang="sr-Latn-RS" sz="2200" dirty="0" smtClean="0"/>
              <a:t>va se</a:t>
            </a:r>
            <a:r>
              <a:rPr lang="en-US" sz="2200" dirty="0" smtClean="0"/>
              <a:t> </a:t>
            </a:r>
            <a:r>
              <a:rPr lang="en-US" sz="2200" dirty="0" err="1" smtClean="0"/>
              <a:t>pronalaženje</a:t>
            </a:r>
            <a:r>
              <a:rPr lang="en-US" sz="2200" dirty="0" smtClean="0"/>
              <a:t> </a:t>
            </a:r>
            <a:r>
              <a:rPr lang="sr-Latn-RS" sz="2200" dirty="0" smtClean="0"/>
              <a:t>boljeg lokalnog optimuma</a:t>
            </a:r>
            <a:r>
              <a:rPr lang="en-US" sz="2200" dirty="0" smtClean="0"/>
              <a:t> </a:t>
            </a:r>
            <a:endParaRPr lang="sr-Latn-RS" sz="2200" dirty="0" smtClean="0"/>
          </a:p>
          <a:p>
            <a:pPr>
              <a:buNone/>
            </a:pPr>
            <a:r>
              <a:rPr lang="sr-Latn-RS" sz="2200" dirty="0" smtClean="0"/>
              <a:t>    </a:t>
            </a:r>
            <a:r>
              <a:rPr lang="en-US" sz="2200" dirty="0" smtClean="0"/>
              <a:t>F</a:t>
            </a:r>
            <a:r>
              <a:rPr lang="sr-Latn-RS" sz="2200" dirty="0" smtClean="0"/>
              <a:t>aza lokalne pretrage – LOCAL SEARCH PHASE</a:t>
            </a:r>
          </a:p>
          <a:p>
            <a:pPr>
              <a:buNone/>
            </a:pPr>
            <a:endParaRPr lang="sr-Latn-RS" sz="2200" dirty="0" smtClean="0"/>
          </a:p>
          <a:p>
            <a:r>
              <a:rPr lang="sr-Latn-RS" sz="2200" dirty="0" smtClean="0"/>
              <a:t>U svakoj iteraciji menja se tekuća okolina po nekom pravilu</a:t>
            </a:r>
          </a:p>
          <a:p>
            <a:pPr>
              <a:buNone/>
            </a:pPr>
            <a:endParaRPr lang="sr-Latn-RS" sz="2200" dirty="0" smtClean="0"/>
          </a:p>
          <a:p>
            <a:pPr>
              <a:buNone/>
            </a:pPr>
            <a:endParaRPr lang="sr-Latn-RS" sz="2200" dirty="0" smtClean="0"/>
          </a:p>
          <a:p>
            <a:pPr>
              <a:buNone/>
            </a:pPr>
            <a:endParaRPr lang="sr-Latn-R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sr-Latn-RS" dirty="0" smtClean="0"/>
              <a:t>Metoda promenljivih okolina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4724400"/>
          </a:xfrm>
        </p:spPr>
        <p:txBody>
          <a:bodyPr>
            <a:noAutofit/>
          </a:bodyPr>
          <a:lstStyle/>
          <a:p>
            <a:endParaRPr lang="sr-Latn-RS" sz="2200" dirty="0" smtClean="0"/>
          </a:p>
          <a:p>
            <a:r>
              <a:rPr lang="sr-Latn-RS" sz="2200" dirty="0" smtClean="0"/>
              <a:t>SHAKE: </a:t>
            </a:r>
            <a:r>
              <a:rPr lang="en-US" sz="2200" dirty="0" err="1" smtClean="0"/>
              <a:t>pomeranjem</a:t>
            </a:r>
            <a:r>
              <a:rPr lang="en-US" sz="2200" dirty="0" smtClean="0"/>
              <a:t> do </a:t>
            </a:r>
            <a:r>
              <a:rPr lang="en-US" sz="2200" dirty="0" err="1" smtClean="0"/>
              <a:t>rešenja</a:t>
            </a:r>
            <a:r>
              <a:rPr lang="en-US" sz="2200" dirty="0" smtClean="0"/>
              <a:t> </a:t>
            </a:r>
            <a:r>
              <a:rPr lang="en-US" sz="2200" dirty="0" err="1" smtClean="0"/>
              <a:t>koje</a:t>
            </a:r>
            <a:r>
              <a:rPr lang="en-US" sz="2200" dirty="0" smtClean="0"/>
              <a:t> se </a:t>
            </a:r>
            <a:r>
              <a:rPr lang="en-US" sz="2200" dirty="0" err="1" smtClean="0"/>
              <a:t>nalazi</a:t>
            </a:r>
            <a:r>
              <a:rPr lang="en-US" sz="2200" dirty="0" smtClean="0"/>
              <a:t> </a:t>
            </a:r>
            <a:r>
              <a:rPr lang="en-US" sz="2200" dirty="0" err="1" smtClean="0"/>
              <a:t>relativno</a:t>
            </a:r>
            <a:r>
              <a:rPr lang="en-US" sz="2200" dirty="0" smtClean="0"/>
              <a:t> </a:t>
            </a:r>
            <a:r>
              <a:rPr lang="en-US" sz="2200" dirty="0" err="1" smtClean="0"/>
              <a:t>daleko</a:t>
            </a:r>
            <a:r>
              <a:rPr lang="en-US" sz="2200" dirty="0" smtClean="0"/>
              <a:t> </a:t>
            </a:r>
            <a:r>
              <a:rPr lang="en-US" sz="2200" dirty="0" err="1" smtClean="0"/>
              <a:t>od</a:t>
            </a:r>
            <a:r>
              <a:rPr lang="en-US" sz="2200" dirty="0" smtClean="0"/>
              <a:t> </a:t>
            </a:r>
            <a:r>
              <a:rPr lang="en-US" sz="2200" dirty="0" err="1" smtClean="0"/>
              <a:t>trenutnog</a:t>
            </a:r>
            <a:r>
              <a:rPr lang="sr-Latn-RS" sz="2200" dirty="0" smtClean="0"/>
              <a:t> lokalnog optimuma</a:t>
            </a:r>
            <a:r>
              <a:rPr lang="en-US" sz="2200" dirty="0" smtClean="0"/>
              <a:t>, </a:t>
            </a:r>
            <a:r>
              <a:rPr lang="en-US" sz="2200" dirty="0" err="1" smtClean="0"/>
              <a:t>postiže</a:t>
            </a:r>
            <a:r>
              <a:rPr lang="en-US" sz="2200" dirty="0" smtClean="0"/>
              <a:t> se </a:t>
            </a:r>
            <a:r>
              <a:rPr lang="en-US" sz="2200" dirty="0" err="1" smtClean="0"/>
              <a:t>sistematično</a:t>
            </a:r>
            <a:r>
              <a:rPr lang="en-US" sz="2200" dirty="0" smtClean="0"/>
              <a:t> </a:t>
            </a:r>
            <a:r>
              <a:rPr lang="en-US" sz="2200" dirty="0" err="1" smtClean="0"/>
              <a:t>pretraživanje</a:t>
            </a:r>
            <a:r>
              <a:rPr lang="en-US" sz="2200" dirty="0" smtClean="0"/>
              <a:t> </a:t>
            </a:r>
            <a:r>
              <a:rPr lang="en-US" sz="2200" dirty="0" err="1" smtClean="0"/>
              <a:t>prostora</a:t>
            </a:r>
            <a:r>
              <a:rPr lang="en-US" sz="2200" dirty="0" smtClean="0"/>
              <a:t> </a:t>
            </a:r>
            <a:r>
              <a:rPr lang="en-US" sz="2200" dirty="0" err="1" smtClean="0"/>
              <a:t>rešenja</a:t>
            </a:r>
            <a:r>
              <a:rPr lang="en-US" sz="2200" dirty="0" smtClean="0"/>
              <a:t> </a:t>
            </a:r>
            <a:r>
              <a:rPr lang="en-US" sz="2200" dirty="0" err="1" smtClean="0"/>
              <a:t>i</a:t>
            </a:r>
            <a:r>
              <a:rPr lang="en-US" sz="2200" dirty="0" smtClean="0"/>
              <a:t> </a:t>
            </a:r>
            <a:r>
              <a:rPr lang="en-US" sz="2200" dirty="0" err="1" smtClean="0"/>
              <a:t>sprečava</a:t>
            </a:r>
            <a:r>
              <a:rPr lang="en-US" sz="2200" dirty="0" smtClean="0"/>
              <a:t> </a:t>
            </a:r>
            <a:r>
              <a:rPr lang="en-US" sz="2200" dirty="0" err="1" smtClean="0"/>
              <a:t>konvergencija</a:t>
            </a:r>
            <a:r>
              <a:rPr lang="en-US" sz="2200" dirty="0" smtClean="0"/>
              <a:t> </a:t>
            </a:r>
            <a:r>
              <a:rPr lang="en-US" sz="2200" dirty="0" err="1" smtClean="0"/>
              <a:t>metode</a:t>
            </a:r>
            <a:r>
              <a:rPr lang="en-US" sz="2200" dirty="0" smtClean="0"/>
              <a:t> ka </a:t>
            </a:r>
            <a:r>
              <a:rPr lang="en-US" sz="2200" dirty="0" err="1" smtClean="0"/>
              <a:t>lošijem</a:t>
            </a:r>
            <a:r>
              <a:rPr lang="en-US" sz="2200" dirty="0" smtClean="0"/>
              <a:t> </a:t>
            </a:r>
            <a:r>
              <a:rPr lang="en-US" sz="2200" dirty="0" err="1" smtClean="0"/>
              <a:t>lokalnom</a:t>
            </a:r>
            <a:r>
              <a:rPr lang="sr-Latn-RS" sz="2200" dirty="0" smtClean="0"/>
              <a:t> optimumu</a:t>
            </a:r>
            <a:r>
              <a:rPr lang="en-US" sz="2200" dirty="0" smtClean="0"/>
              <a:t>. </a:t>
            </a:r>
            <a:endParaRPr lang="sr-Latn-RS" sz="2200" dirty="0" smtClean="0"/>
          </a:p>
          <a:p>
            <a:endParaRPr lang="sr-Latn-RS" sz="2200" dirty="0" smtClean="0"/>
          </a:p>
          <a:p>
            <a:endParaRPr lang="sr-Latn-RS" sz="2200" dirty="0" smtClean="0"/>
          </a:p>
          <a:p>
            <a:r>
              <a:rPr lang="sr-Latn-RS" sz="2200" dirty="0" smtClean="0"/>
              <a:t>LOCAL SEARCH: U </a:t>
            </a:r>
            <a:r>
              <a:rPr lang="en-US" sz="2200" dirty="0" err="1" smtClean="0"/>
              <a:t>slučajevima</a:t>
            </a:r>
            <a:r>
              <a:rPr lang="en-US" sz="2200" dirty="0" smtClean="0"/>
              <a:t> </a:t>
            </a:r>
            <a:r>
              <a:rPr lang="en-US" sz="2200" dirty="0" err="1" smtClean="0"/>
              <a:t>kada</a:t>
            </a:r>
            <a:r>
              <a:rPr lang="en-US" sz="2200" dirty="0" smtClean="0"/>
              <a:t> </a:t>
            </a:r>
            <a:r>
              <a:rPr lang="en-US" sz="2200" dirty="0" err="1" smtClean="0"/>
              <a:t>pomeranje</a:t>
            </a:r>
            <a:r>
              <a:rPr lang="en-US" sz="2200" dirty="0" smtClean="0"/>
              <a:t> </a:t>
            </a:r>
            <a:r>
              <a:rPr lang="en-US" sz="2200" dirty="0" err="1" smtClean="0"/>
              <a:t>nije</a:t>
            </a:r>
            <a:r>
              <a:rPr lang="en-US" sz="2200" dirty="0" smtClean="0"/>
              <a:t> </a:t>
            </a:r>
            <a:r>
              <a:rPr lang="en-US" sz="2200" dirty="0" err="1" smtClean="0"/>
              <a:t>dovelo</a:t>
            </a:r>
            <a:r>
              <a:rPr lang="en-US" sz="2200" dirty="0" smtClean="0"/>
              <a:t> do </a:t>
            </a:r>
            <a:r>
              <a:rPr lang="en-US" sz="2200" dirty="0" err="1" smtClean="0"/>
              <a:t>boljeg</a:t>
            </a:r>
            <a:r>
              <a:rPr lang="en-US" sz="2200" dirty="0" smtClean="0"/>
              <a:t> </a:t>
            </a:r>
            <a:r>
              <a:rPr lang="en-US" sz="2200" dirty="0" err="1" smtClean="0"/>
              <a:t>rešenja</a:t>
            </a:r>
            <a:r>
              <a:rPr lang="en-US" sz="2200" dirty="0" smtClean="0"/>
              <a:t>, </a:t>
            </a:r>
            <a:r>
              <a:rPr lang="en-US" sz="2200" dirty="0" err="1" smtClean="0"/>
              <a:t>zadržavanje</a:t>
            </a:r>
            <a:r>
              <a:rPr lang="en-US" sz="2200" dirty="0" smtClean="0"/>
              <a:t> u </a:t>
            </a:r>
            <a:r>
              <a:rPr lang="en-US" sz="2200" dirty="0" err="1" smtClean="0"/>
              <a:t>trenutno</a:t>
            </a:r>
            <a:r>
              <a:rPr lang="en-US" sz="2200" dirty="0" smtClean="0"/>
              <a:t> </a:t>
            </a:r>
            <a:r>
              <a:rPr lang="en-US" sz="2200" dirty="0" err="1" smtClean="0"/>
              <a:t>najboljem</a:t>
            </a:r>
            <a:r>
              <a:rPr lang="en-US" sz="2200" dirty="0" smtClean="0"/>
              <a:t> </a:t>
            </a:r>
            <a:r>
              <a:rPr lang="en-US" sz="2200" dirty="0" err="1" smtClean="0"/>
              <a:t>rešenju</a:t>
            </a:r>
            <a:r>
              <a:rPr lang="en-US" sz="2200" dirty="0" smtClean="0"/>
              <a:t> </a:t>
            </a:r>
            <a:r>
              <a:rPr lang="en-US" sz="2200" dirty="0" err="1" smtClean="0"/>
              <a:t>smanjuje</a:t>
            </a:r>
            <a:r>
              <a:rPr lang="en-US" sz="2200" dirty="0" smtClean="0"/>
              <a:t> </a:t>
            </a:r>
            <a:r>
              <a:rPr lang="en-US" sz="2200" dirty="0" err="1" smtClean="0"/>
              <a:t>mogućnost</a:t>
            </a:r>
            <a:r>
              <a:rPr lang="en-US" sz="2200" dirty="0" smtClean="0"/>
              <a:t> </a:t>
            </a:r>
            <a:r>
              <a:rPr lang="en-US" sz="2200" dirty="0" err="1" smtClean="0"/>
              <a:t>nepotrebnog</a:t>
            </a:r>
            <a:r>
              <a:rPr lang="en-US" sz="2200" dirty="0" smtClean="0"/>
              <a:t> </a:t>
            </a:r>
            <a:r>
              <a:rPr lang="en-US" sz="2200" dirty="0" err="1" smtClean="0"/>
              <a:t>širenja</a:t>
            </a:r>
            <a:r>
              <a:rPr lang="en-US" sz="2200" dirty="0" smtClean="0"/>
              <a:t> </a:t>
            </a:r>
            <a:r>
              <a:rPr lang="en-US" sz="2200" dirty="0" err="1" smtClean="0"/>
              <a:t>pretraživanja</a:t>
            </a:r>
            <a:r>
              <a:rPr lang="en-US" sz="2200" dirty="0" smtClean="0"/>
              <a:t> </a:t>
            </a:r>
            <a:r>
              <a:rPr lang="en-US" sz="2200" dirty="0" err="1" smtClean="0"/>
              <a:t>na</a:t>
            </a:r>
            <a:r>
              <a:rPr lang="en-US" sz="2200" dirty="0" smtClean="0"/>
              <a:t> </a:t>
            </a:r>
            <a:r>
              <a:rPr lang="en-US" sz="2200" dirty="0" err="1" smtClean="0"/>
              <a:t>nove</a:t>
            </a:r>
            <a:r>
              <a:rPr lang="en-US" sz="2200" dirty="0" smtClean="0"/>
              <a:t> </a:t>
            </a:r>
            <a:r>
              <a:rPr lang="en-US" sz="2200" dirty="0" err="1" smtClean="0"/>
              <a:t>oblasti</a:t>
            </a:r>
            <a:r>
              <a:rPr lang="en-US" sz="2200" dirty="0" smtClean="0"/>
              <a:t> </a:t>
            </a:r>
            <a:r>
              <a:rPr lang="en-US" sz="2200" dirty="0" err="1" smtClean="0"/>
              <a:t>prostora</a:t>
            </a:r>
            <a:r>
              <a:rPr lang="en-US" sz="2200" dirty="0" smtClean="0"/>
              <a:t> </a:t>
            </a:r>
            <a:r>
              <a:rPr lang="en-US" sz="2200" dirty="0" err="1" smtClean="0"/>
              <a:t>dopustivih</a:t>
            </a:r>
            <a:r>
              <a:rPr lang="en-US" sz="2200" dirty="0" smtClean="0"/>
              <a:t> </a:t>
            </a:r>
            <a:r>
              <a:rPr lang="en-US" sz="2200" dirty="0" err="1" smtClean="0"/>
              <a:t>rešenja</a:t>
            </a:r>
            <a:r>
              <a:rPr lang="en-US" sz="2200" dirty="0" smtClean="0"/>
              <a:t>.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ctr"/>
            <a:r>
              <a:rPr lang="sr-Latn-RS" dirty="0" smtClean="0"/>
              <a:t>Lokalno pretraživanje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sr-Latn-CS" sz="2600" dirty="0" smtClean="0"/>
          </a:p>
          <a:p>
            <a:r>
              <a:rPr lang="sr-Latn-RS" sz="2400" dirty="0" smtClean="0"/>
              <a:t>Najpre  je</a:t>
            </a:r>
            <a:r>
              <a:rPr lang="en-GB" sz="2400" dirty="0" smtClean="0"/>
              <a:t> </a:t>
            </a:r>
            <a:r>
              <a:rPr lang="en-GB" sz="2400" dirty="0" err="1" smtClean="0"/>
              <a:t>potrebno</a:t>
            </a:r>
            <a:r>
              <a:rPr lang="en-GB" sz="2400" dirty="0" smtClean="0"/>
              <a:t> </a:t>
            </a:r>
            <a:r>
              <a:rPr lang="en-GB" sz="2400" dirty="0" err="1" smtClean="0"/>
              <a:t>definisati</a:t>
            </a:r>
            <a:r>
              <a:rPr lang="en-GB" sz="2400" dirty="0" smtClean="0"/>
              <a:t> </a:t>
            </a:r>
            <a:r>
              <a:rPr lang="sr-Latn-RS" sz="2400" dirty="0" smtClean="0"/>
              <a:t>adekvatnu </a:t>
            </a:r>
            <a:r>
              <a:rPr lang="en-GB" sz="2400" b="1" dirty="0" err="1" smtClean="0"/>
              <a:t>reprezentaciju</a:t>
            </a:r>
            <a:r>
              <a:rPr lang="en-GB" sz="2400" b="1" dirty="0" smtClean="0"/>
              <a:t> re</a:t>
            </a:r>
            <a:r>
              <a:rPr lang="sr-Latn-RS" sz="2400" b="1" dirty="0" smtClean="0"/>
              <a:t>šenja</a:t>
            </a:r>
            <a:r>
              <a:rPr lang="sr-Latn-RS" sz="2400" dirty="0" smtClean="0"/>
              <a:t> i </a:t>
            </a:r>
            <a:r>
              <a:rPr lang="en-GB" sz="2400" b="1" dirty="0" err="1" smtClean="0"/>
              <a:t>pr</a:t>
            </a:r>
            <a:r>
              <a:rPr lang="sr-Latn-RS" sz="2400" b="1" dirty="0" smtClean="0"/>
              <a:t>etraživački prostor </a:t>
            </a:r>
            <a:r>
              <a:rPr lang="sr-Latn-CS" sz="2400" b="1" dirty="0" smtClean="0"/>
              <a:t>X </a:t>
            </a:r>
            <a:r>
              <a:rPr lang="en-GB" sz="2400" dirty="0" err="1" smtClean="0"/>
              <a:t>za</a:t>
            </a:r>
            <a:r>
              <a:rPr lang="en-GB" sz="2400" dirty="0" smtClean="0"/>
              <a:t> </a:t>
            </a:r>
            <a:r>
              <a:rPr lang="en-GB" sz="2400" dirty="0" err="1" smtClean="0"/>
              <a:t>dati</a:t>
            </a:r>
            <a:r>
              <a:rPr lang="en-GB" sz="2400" dirty="0" smtClean="0"/>
              <a:t> problem </a:t>
            </a:r>
            <a:r>
              <a:rPr lang="sr-Latn-RS" sz="2400" dirty="0" smtClean="0"/>
              <a:t>.</a:t>
            </a:r>
          </a:p>
          <a:p>
            <a:endParaRPr lang="sr-Latn-RS" sz="2400" dirty="0" smtClean="0"/>
          </a:p>
          <a:p>
            <a:r>
              <a:rPr lang="sr-Latn-RS" sz="2400" dirty="0" smtClean="0"/>
              <a:t>Zatim se generiše </a:t>
            </a:r>
            <a:r>
              <a:rPr lang="en-GB" sz="2400" b="1" dirty="0" err="1" smtClean="0"/>
              <a:t>početno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rešenje</a:t>
            </a:r>
            <a:r>
              <a:rPr lang="en-GB" sz="2400" dirty="0" smtClean="0"/>
              <a:t>,</a:t>
            </a:r>
            <a:r>
              <a:rPr lang="sr-Latn-RS" sz="2400" dirty="0" smtClean="0"/>
              <a:t> koje postaje tekuće rešenje</a:t>
            </a:r>
          </a:p>
          <a:p>
            <a:endParaRPr lang="sr-Latn-RS" sz="2400" dirty="0"/>
          </a:p>
          <a:p>
            <a:r>
              <a:rPr lang="sr-Latn-CS" sz="2400" dirty="0"/>
              <a:t>Svakom elementu </a:t>
            </a:r>
            <a:r>
              <a:rPr lang="sr-Latn-CS" sz="2400" b="1" dirty="0"/>
              <a:t>x</a:t>
            </a:r>
            <a:r>
              <a:rPr lang="sr-Latn-CS" sz="2400" dirty="0"/>
              <a:t> iz prostora dopustivih rešenja </a:t>
            </a:r>
            <a:r>
              <a:rPr lang="sr-Latn-CS" sz="2400" b="1" dirty="0"/>
              <a:t>X </a:t>
            </a:r>
            <a:r>
              <a:rPr lang="sr-Latn-CS" sz="2400" dirty="0"/>
              <a:t>pridružuje se neki podskup </a:t>
            </a:r>
            <a:r>
              <a:rPr lang="sr-Latn-CS" sz="2400" b="1" dirty="0"/>
              <a:t>N(x) </a:t>
            </a:r>
            <a:r>
              <a:rPr lang="sr-Latn-CS" sz="2400" b="1" dirty="0">
                <a:sym typeface="Symbol"/>
              </a:rPr>
              <a:t></a:t>
            </a:r>
            <a:r>
              <a:rPr lang="sr-Latn-CS" sz="2400" b="1" dirty="0"/>
              <a:t> X </a:t>
            </a:r>
            <a:r>
              <a:rPr lang="sr-Latn-CS" sz="2400" dirty="0"/>
              <a:t>koji se naziva </a:t>
            </a:r>
            <a:r>
              <a:rPr lang="sr-Latn-CS" sz="2400" b="1" dirty="0"/>
              <a:t>okolina od x,</a:t>
            </a:r>
            <a:r>
              <a:rPr lang="sr-Latn-CS" sz="2400" dirty="0"/>
              <a:t> a njeni članovi </a:t>
            </a:r>
            <a:r>
              <a:rPr lang="sr-Latn-CS" sz="2400" b="1" dirty="0"/>
              <a:t>y</a:t>
            </a:r>
            <a:r>
              <a:rPr lang="sr-Latn-CS" sz="2400" dirty="0"/>
              <a:t> </a:t>
            </a:r>
            <a:r>
              <a:rPr lang="sr-Latn-CS" sz="2400" dirty="0">
                <a:sym typeface="Symbol"/>
              </a:rPr>
              <a:t></a:t>
            </a:r>
            <a:r>
              <a:rPr lang="sr-Latn-CS" sz="2400" b="1" dirty="0">
                <a:sym typeface="Symbol"/>
              </a:rPr>
              <a:t>N</a:t>
            </a:r>
            <a:r>
              <a:rPr lang="sr-Latn-CS" sz="2400" b="1" dirty="0"/>
              <a:t>(x) </a:t>
            </a:r>
            <a:r>
              <a:rPr lang="sr-Latn-CS" sz="2400" dirty="0"/>
              <a:t>su </a:t>
            </a:r>
            <a:r>
              <a:rPr lang="sr-Latn-CS" sz="2400" b="1" dirty="0"/>
              <a:t>susedi od x.</a:t>
            </a:r>
            <a:endParaRPr lang="sr-Latn-RS" sz="2400" dirty="0"/>
          </a:p>
          <a:p>
            <a:pPr marL="0" indent="0">
              <a:buNone/>
            </a:pPr>
            <a:endParaRPr lang="sr-Latn-RS" sz="2400" dirty="0" smtClean="0"/>
          </a:p>
          <a:p>
            <a:r>
              <a:rPr lang="sr-Latn-RS" sz="2400" dirty="0" smtClean="0"/>
              <a:t>N</a:t>
            </a:r>
            <a:r>
              <a:rPr lang="en-GB" sz="2400" dirty="0" err="1" smtClean="0"/>
              <a:t>akon</a:t>
            </a:r>
            <a:r>
              <a:rPr lang="en-GB" sz="2400" dirty="0" smtClean="0"/>
              <a:t> toga</a:t>
            </a:r>
            <a:r>
              <a:rPr lang="sr-Latn-RS" sz="2400" dirty="0" smtClean="0"/>
              <a:t> se sukcesivno pretražuju okoline</a:t>
            </a:r>
            <a:r>
              <a:rPr lang="en-GB" sz="2400" dirty="0" smtClean="0"/>
              <a:t> </a:t>
            </a:r>
            <a:r>
              <a:rPr lang="sr-Latn-RS" sz="2400" dirty="0" smtClean="0"/>
              <a:t>tekućih rešenja </a:t>
            </a:r>
            <a:r>
              <a:rPr lang="en-GB" sz="2400" dirty="0" smtClean="0"/>
              <a:t>u </a:t>
            </a:r>
            <a:r>
              <a:rPr lang="en-GB" sz="2400" dirty="0" err="1" smtClean="0"/>
              <a:t>potrazi</a:t>
            </a:r>
            <a:r>
              <a:rPr lang="en-GB" sz="2400" dirty="0" smtClean="0"/>
              <a:t> </a:t>
            </a:r>
            <a:r>
              <a:rPr lang="en-GB" sz="2400" dirty="0" err="1" smtClean="0"/>
              <a:t>za</a:t>
            </a:r>
            <a:r>
              <a:rPr lang="en-GB" sz="2400" dirty="0" smtClean="0"/>
              <a:t> </a:t>
            </a:r>
            <a:r>
              <a:rPr lang="sr-Latn-RS" sz="2400" dirty="0" smtClean="0"/>
              <a:t>poboljšanjem.</a:t>
            </a:r>
          </a:p>
          <a:p>
            <a:endParaRPr lang="sr-Latn-CS" sz="2400" dirty="0" smtClean="0"/>
          </a:p>
          <a:p>
            <a:r>
              <a:rPr lang="sr-Latn-CS" sz="2400" dirty="0" smtClean="0"/>
              <a:t>Lokalno pretraživanje nastoji pronaći optimalno/najbolje rešenje istražujući prostor pretraživanja po okolinama.</a:t>
            </a:r>
          </a:p>
          <a:p>
            <a:pPr>
              <a:buNone/>
            </a:pPr>
            <a:endParaRPr lang="sr-Latn-CS" sz="2400" dirty="0" smtClean="0"/>
          </a:p>
          <a:p>
            <a:endParaRPr lang="sr-Latn-C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600200" y="838200"/>
            <a:ext cx="5839514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5486400"/>
            <a:ext cx="6800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pPr algn="just"/>
            <a:r>
              <a:rPr lang="sr-Latn-RS" dirty="0" smtClean="0"/>
              <a:t>     Metoda promenljivih okolina	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12709"/>
            <a:ext cx="8229600" cy="478809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r-Latn-RS" dirty="0" smtClean="0"/>
              <a:t>   </a:t>
            </a:r>
            <a:r>
              <a:rPr lang="en-US" dirty="0" smtClean="0"/>
              <a:t>VNS </a:t>
            </a:r>
            <a:r>
              <a:rPr lang="en-US" dirty="0" err="1" smtClean="0"/>
              <a:t>metaheuristika</a:t>
            </a:r>
            <a:r>
              <a:rPr lang="en-US" dirty="0" smtClean="0"/>
              <a:t> </a:t>
            </a:r>
            <a:r>
              <a:rPr lang="sr-Latn-RS" dirty="0" smtClean="0"/>
              <a:t>je </a:t>
            </a:r>
            <a:r>
              <a:rPr lang="en-US" dirty="0" err="1" smtClean="0"/>
              <a:t>zasnovana</a:t>
            </a:r>
            <a:r>
              <a:rPr lang="en-US" dirty="0" smtClean="0"/>
              <a:t> je </a:t>
            </a:r>
            <a:r>
              <a:rPr lang="en-US" dirty="0" err="1" smtClean="0"/>
              <a:t>na</a:t>
            </a:r>
            <a:r>
              <a:rPr lang="en-US" dirty="0" smtClean="0"/>
              <a:t> tri </a:t>
            </a:r>
            <a:r>
              <a:rPr lang="en-US" dirty="0" err="1" smtClean="0"/>
              <a:t>činjenice</a:t>
            </a:r>
            <a:r>
              <a:rPr lang="en-US" dirty="0" smtClean="0"/>
              <a:t>:</a:t>
            </a:r>
            <a:endParaRPr lang="sr-Latn-RS" dirty="0" smtClean="0"/>
          </a:p>
          <a:p>
            <a:pPr>
              <a:buNone/>
            </a:pPr>
            <a:endParaRPr lang="en-US" dirty="0" smtClean="0"/>
          </a:p>
          <a:p>
            <a:pPr lvl="0">
              <a:buNone/>
            </a:pPr>
            <a:r>
              <a:rPr lang="sr-Latn-RS" dirty="0" smtClean="0"/>
              <a:t> 1) </a:t>
            </a:r>
            <a:r>
              <a:rPr lang="en-US" dirty="0" err="1" smtClean="0"/>
              <a:t>lokalni</a:t>
            </a:r>
            <a:r>
              <a:rPr lang="en-US" dirty="0" smtClean="0"/>
              <a:t> minimum u </a:t>
            </a:r>
            <a:r>
              <a:rPr lang="en-US" dirty="0" err="1" smtClean="0"/>
              <a:t>odnosu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jednu</a:t>
            </a:r>
            <a:r>
              <a:rPr lang="en-US" dirty="0" smtClean="0"/>
              <a:t> </a:t>
            </a:r>
            <a:r>
              <a:rPr lang="en-US" dirty="0" err="1" smtClean="0"/>
              <a:t>okolinu</a:t>
            </a:r>
            <a:r>
              <a:rPr lang="en-US" dirty="0" smtClean="0"/>
              <a:t> ne </a:t>
            </a:r>
            <a:r>
              <a:rPr lang="en-US" dirty="0" err="1" smtClean="0"/>
              <a:t>mora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lokalni</a:t>
            </a:r>
            <a:r>
              <a:rPr lang="en-US" dirty="0" smtClean="0"/>
              <a:t> minimum u </a:t>
            </a:r>
            <a:r>
              <a:rPr lang="en-US" dirty="0" err="1" smtClean="0"/>
              <a:t>odnosu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neku</a:t>
            </a:r>
            <a:r>
              <a:rPr lang="en-US" dirty="0" smtClean="0"/>
              <a:t> </a:t>
            </a:r>
            <a:r>
              <a:rPr lang="en-US" dirty="0" err="1" smtClean="0"/>
              <a:t>drugu</a:t>
            </a:r>
            <a:r>
              <a:rPr lang="en-US" dirty="0" smtClean="0"/>
              <a:t> </a:t>
            </a:r>
            <a:r>
              <a:rPr lang="en-US" dirty="0" err="1" smtClean="0"/>
              <a:t>okolinu</a:t>
            </a:r>
            <a:endParaRPr lang="sr-Latn-RS" dirty="0" smtClean="0"/>
          </a:p>
          <a:p>
            <a:pPr lvl="0">
              <a:buNone/>
            </a:pPr>
            <a:endParaRPr lang="sr-Latn-RS" dirty="0" smtClean="0"/>
          </a:p>
          <a:p>
            <a:pPr lvl="0">
              <a:buNone/>
            </a:pPr>
            <a:r>
              <a:rPr lang="sr-Latn-RS" dirty="0" smtClean="0"/>
              <a:t>  2) </a:t>
            </a:r>
            <a:r>
              <a:rPr lang="en-US" dirty="0" err="1" smtClean="0"/>
              <a:t>globalni</a:t>
            </a:r>
            <a:r>
              <a:rPr lang="en-US" dirty="0" smtClean="0"/>
              <a:t> minimum je </a:t>
            </a:r>
            <a:r>
              <a:rPr lang="en-US" dirty="0" err="1" smtClean="0"/>
              <a:t>lokalni</a:t>
            </a:r>
            <a:r>
              <a:rPr lang="en-US" dirty="0" smtClean="0"/>
              <a:t> minimum u </a:t>
            </a:r>
            <a:r>
              <a:rPr lang="en-US" dirty="0" err="1" smtClean="0"/>
              <a:t>odnosu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 smtClean="0"/>
              <a:t>okoline</a:t>
            </a:r>
            <a:endParaRPr lang="sr-Latn-RS" dirty="0" smtClean="0"/>
          </a:p>
          <a:p>
            <a:pPr lvl="0"/>
            <a:endParaRPr lang="en-US" dirty="0" smtClean="0"/>
          </a:p>
          <a:p>
            <a:pPr lvl="0">
              <a:buNone/>
            </a:pPr>
            <a:r>
              <a:rPr lang="sr-Latn-RS" dirty="0" smtClean="0"/>
              <a:t>  3)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većinu</a:t>
            </a:r>
            <a:r>
              <a:rPr lang="en-US" dirty="0" smtClean="0"/>
              <a:t> </a:t>
            </a:r>
            <a:r>
              <a:rPr lang="en-US" dirty="0" err="1" smtClean="0"/>
              <a:t>problema</a:t>
            </a:r>
            <a:r>
              <a:rPr lang="en-US" dirty="0" smtClean="0"/>
              <a:t> </a:t>
            </a:r>
            <a:r>
              <a:rPr lang="en-US" dirty="0" err="1" smtClean="0"/>
              <a:t>lokalni</a:t>
            </a:r>
            <a:r>
              <a:rPr lang="en-US" dirty="0" smtClean="0"/>
              <a:t> </a:t>
            </a:r>
            <a:r>
              <a:rPr lang="en-US" dirty="0" err="1" smtClean="0"/>
              <a:t>minimumi</a:t>
            </a:r>
            <a:r>
              <a:rPr lang="en-US" dirty="0" smtClean="0"/>
              <a:t> u </a:t>
            </a:r>
            <a:r>
              <a:rPr lang="en-US" dirty="0" err="1" smtClean="0"/>
              <a:t>odnosu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razne</a:t>
            </a:r>
            <a:r>
              <a:rPr lang="en-US" dirty="0" smtClean="0"/>
              <a:t> </a:t>
            </a:r>
            <a:r>
              <a:rPr lang="en-US" dirty="0" err="1" smtClean="0"/>
              <a:t>okoline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međusobno</a:t>
            </a:r>
            <a:r>
              <a:rPr lang="en-US" dirty="0" smtClean="0"/>
              <a:t> </a:t>
            </a:r>
            <a:r>
              <a:rPr lang="en-US" dirty="0" err="1" smtClean="0"/>
              <a:t>bliski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r>
              <a:rPr lang="sr-Latn-RS" dirty="0" smtClean="0"/>
              <a:t>  </a:t>
            </a:r>
            <a:r>
              <a:rPr lang="en-US" dirty="0" err="1" smtClean="0"/>
              <a:t>Ove</a:t>
            </a:r>
            <a:r>
              <a:rPr lang="en-US" dirty="0" smtClean="0"/>
              <a:t> tri </a:t>
            </a:r>
            <a:r>
              <a:rPr lang="en-US" dirty="0" err="1" smtClean="0"/>
              <a:t>činjenice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se </a:t>
            </a:r>
            <a:r>
              <a:rPr lang="en-US" dirty="0" err="1" smtClean="0"/>
              <a:t>iskoristiti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tri </a:t>
            </a:r>
            <a:r>
              <a:rPr lang="en-US" dirty="0" err="1" smtClean="0"/>
              <a:t>različita</a:t>
            </a:r>
            <a:r>
              <a:rPr lang="en-US" dirty="0" smtClean="0"/>
              <a:t> </a:t>
            </a:r>
            <a:r>
              <a:rPr lang="en-US" dirty="0" err="1" smtClean="0"/>
              <a:t>načina</a:t>
            </a:r>
            <a:r>
              <a:rPr lang="en-US" dirty="0" smtClean="0"/>
              <a:t>: </a:t>
            </a:r>
            <a:r>
              <a:rPr lang="en-US" b="1" dirty="0" err="1" smtClean="0"/>
              <a:t>deterministički</a:t>
            </a:r>
            <a:r>
              <a:rPr lang="en-US" dirty="0" smtClean="0"/>
              <a:t>,</a:t>
            </a:r>
            <a:r>
              <a:rPr lang="en-US" b="1" dirty="0" smtClean="0"/>
              <a:t> </a:t>
            </a:r>
            <a:r>
              <a:rPr lang="en-US" b="1" dirty="0" err="1" smtClean="0"/>
              <a:t>stohastički</a:t>
            </a:r>
            <a:r>
              <a:rPr lang="en-US" b="1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b="1" dirty="0" err="1" smtClean="0"/>
              <a:t>kombinovano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r>
              <a:rPr lang="sr-Latn-RS" dirty="0" smtClean="0"/>
              <a:t>Metoda promenljivog spusta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534400" cy="48006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sr-Latn-RS" b="1" dirty="0" smtClean="0"/>
              <a:t>    </a:t>
            </a:r>
            <a:r>
              <a:rPr lang="en-US" b="1" dirty="0" smtClean="0"/>
              <a:t>Variable Neighborhood Descent, VND</a:t>
            </a:r>
            <a:endParaRPr lang="sr-Latn-RS" b="1" dirty="0" smtClean="0"/>
          </a:p>
          <a:p>
            <a:endParaRPr lang="sr-Latn-RS" dirty="0" smtClean="0"/>
          </a:p>
          <a:p>
            <a:r>
              <a:rPr lang="sr-Latn-RS" dirty="0" err="1" smtClean="0"/>
              <a:t>D</a:t>
            </a:r>
            <a:r>
              <a:rPr lang="en-US" dirty="0" err="1" smtClean="0"/>
              <a:t>eterministička</a:t>
            </a:r>
            <a:r>
              <a:rPr lang="en-US" dirty="0" smtClean="0"/>
              <a:t> </a:t>
            </a:r>
            <a:r>
              <a:rPr lang="en-US" dirty="0" err="1" smtClean="0"/>
              <a:t>varijanta</a:t>
            </a:r>
            <a:r>
              <a:rPr lang="en-US" dirty="0" smtClean="0"/>
              <a:t> </a:t>
            </a:r>
            <a:endParaRPr lang="sr-Latn-RS" dirty="0" smtClean="0"/>
          </a:p>
          <a:p>
            <a:r>
              <a:rPr lang="sr-Latn-RS" dirty="0" smtClean="0"/>
              <a:t>Nemamo SHAKE fazu</a:t>
            </a:r>
          </a:p>
          <a:p>
            <a:pPr>
              <a:buNone/>
            </a:pPr>
            <a:endParaRPr lang="sr-Latn-RS" dirty="0" smtClean="0"/>
          </a:p>
          <a:p>
            <a:r>
              <a:rPr lang="sr-Latn-RS" dirty="0" smtClean="0"/>
              <a:t>S</a:t>
            </a:r>
            <a:r>
              <a:rPr lang="en-US" dirty="0" err="1" smtClean="0"/>
              <a:t>astoji</a:t>
            </a:r>
            <a:r>
              <a:rPr lang="sr-Latn-RS" dirty="0" smtClean="0"/>
              <a:t> se</a:t>
            </a:r>
            <a:r>
              <a:rPr lang="en-US" dirty="0" smtClean="0"/>
              <a:t> u </a:t>
            </a:r>
            <a:r>
              <a:rPr lang="sr-Latn-RS" dirty="0" smtClean="0"/>
              <a:t>odabiru </a:t>
            </a:r>
            <a:r>
              <a:rPr lang="en-US" dirty="0" smtClean="0"/>
              <a:t>k</a:t>
            </a:r>
            <a:r>
              <a:rPr lang="sr-Latn-RS" baseline="-25000" dirty="0" smtClean="0"/>
              <a:t>max</a:t>
            </a:r>
            <a:r>
              <a:rPr lang="en-US" dirty="0" smtClean="0"/>
              <a:t> </a:t>
            </a:r>
            <a:r>
              <a:rPr lang="en-US" dirty="0" err="1" smtClean="0"/>
              <a:t>okolina</a:t>
            </a:r>
            <a:r>
              <a:rPr lang="en-US" dirty="0" smtClean="0"/>
              <a:t>, N</a:t>
            </a:r>
            <a:r>
              <a:rPr lang="sr-Latn-RS" baseline="-25000" dirty="0" smtClean="0"/>
              <a:t>k</a:t>
            </a:r>
            <a:r>
              <a:rPr lang="en-US" dirty="0" smtClean="0"/>
              <a:t>, k = 1, 2, ..., k</a:t>
            </a:r>
            <a:r>
              <a:rPr lang="sr-Latn-RS" baseline="-25000" dirty="0" smtClean="0"/>
              <a:t>max</a:t>
            </a:r>
            <a:r>
              <a:rPr lang="en-US" dirty="0" smtClean="0"/>
              <a:t>, </a:t>
            </a:r>
            <a:r>
              <a:rPr lang="en-US" dirty="0" err="1" smtClean="0"/>
              <a:t>odredi</a:t>
            </a:r>
            <a:r>
              <a:rPr lang="en-US" dirty="0" smtClean="0"/>
              <a:t> </a:t>
            </a:r>
            <a:r>
              <a:rPr lang="sr-Latn-RS" dirty="0" smtClean="0"/>
              <a:t>se </a:t>
            </a:r>
            <a:r>
              <a:rPr lang="en-US" dirty="0" err="1" smtClean="0"/>
              <a:t>početno</a:t>
            </a:r>
            <a:r>
              <a:rPr lang="en-US" dirty="0" smtClean="0"/>
              <a:t> </a:t>
            </a:r>
            <a:r>
              <a:rPr lang="en-US" dirty="0" err="1" smtClean="0"/>
              <a:t>rešenje</a:t>
            </a:r>
            <a:r>
              <a:rPr lang="en-US" dirty="0" smtClean="0"/>
              <a:t> x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startuje</a:t>
            </a:r>
            <a:r>
              <a:rPr lang="en-US" dirty="0" smtClean="0"/>
              <a:t> L</a:t>
            </a:r>
            <a:r>
              <a:rPr lang="sr-Latn-RS" dirty="0" smtClean="0"/>
              <a:t>OCAL SEARCH</a:t>
            </a:r>
            <a:r>
              <a:rPr lang="en-US" dirty="0" smtClean="0"/>
              <a:t> u </a:t>
            </a:r>
            <a:r>
              <a:rPr lang="en-US" dirty="0" err="1" smtClean="0"/>
              <a:t>odnosu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svaku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okolina</a:t>
            </a:r>
            <a:r>
              <a:rPr lang="en-US" dirty="0" smtClean="0"/>
              <a:t>, a </a:t>
            </a:r>
            <a:r>
              <a:rPr lang="en-US" dirty="0" err="1" smtClean="0"/>
              <a:t>počev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izabranog</a:t>
            </a:r>
            <a:r>
              <a:rPr lang="en-US" dirty="0" smtClean="0"/>
              <a:t> </a:t>
            </a:r>
            <a:r>
              <a:rPr lang="en-US" dirty="0" err="1" smtClean="0"/>
              <a:t>rešenja</a:t>
            </a:r>
            <a:r>
              <a:rPr lang="en-US" dirty="0" smtClean="0"/>
              <a:t> x. </a:t>
            </a:r>
            <a:endParaRPr lang="sr-Latn-RS" dirty="0" smtClean="0"/>
          </a:p>
          <a:p>
            <a:endParaRPr lang="sr-Latn-RS" dirty="0" smtClean="0"/>
          </a:p>
          <a:p>
            <a:r>
              <a:rPr lang="en-US" dirty="0" err="1" smtClean="0"/>
              <a:t>Ukoliko</a:t>
            </a:r>
            <a:r>
              <a:rPr lang="en-US" dirty="0" smtClean="0"/>
              <a:t> je k</a:t>
            </a:r>
            <a:r>
              <a:rPr lang="sr-Latn-RS" baseline="-25000" dirty="0" smtClean="0"/>
              <a:t>max</a:t>
            </a:r>
            <a:r>
              <a:rPr lang="en-US" dirty="0" smtClean="0"/>
              <a:t> = 1, </a:t>
            </a:r>
            <a:r>
              <a:rPr lang="en-US" dirty="0" err="1" smtClean="0"/>
              <a:t>reč</a:t>
            </a:r>
            <a:r>
              <a:rPr lang="en-US" dirty="0" smtClean="0"/>
              <a:t> je o </a:t>
            </a:r>
            <a:r>
              <a:rPr lang="en-US" dirty="0" err="1" smtClean="0"/>
              <a:t>običnom</a:t>
            </a:r>
            <a:r>
              <a:rPr lang="en-US" dirty="0" smtClean="0"/>
              <a:t> </a:t>
            </a:r>
            <a:r>
              <a:rPr lang="en-US" dirty="0" err="1" smtClean="0"/>
              <a:t>lokalnom</a:t>
            </a:r>
            <a:r>
              <a:rPr lang="en-US" dirty="0" smtClean="0"/>
              <a:t> </a:t>
            </a:r>
            <a:r>
              <a:rPr lang="en-US" dirty="0" err="1" smtClean="0"/>
              <a:t>pretraživanju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2224" y="5334000"/>
            <a:ext cx="7481776" cy="457200"/>
          </a:xfrm>
        </p:spPr>
        <p:txBody>
          <a:bodyPr/>
          <a:lstStyle/>
          <a:p>
            <a:pPr algn="just"/>
            <a:r>
              <a:rPr lang="sr-Latn-RS" dirty="0" smtClean="0"/>
              <a:t>                    Grafički prikaz VND</a:t>
            </a:r>
            <a:endParaRPr lang="en-US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762000"/>
            <a:ext cx="5494366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2224" y="5334000"/>
            <a:ext cx="7481776" cy="457200"/>
          </a:xfrm>
        </p:spPr>
        <p:txBody>
          <a:bodyPr/>
          <a:lstStyle/>
          <a:p>
            <a:pPr algn="just"/>
            <a:r>
              <a:rPr lang="sr-Latn-RS" dirty="0" smtClean="0"/>
              <a:t>                    ...ili ovako...prikaz VND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828800"/>
            <a:ext cx="8482964" cy="312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7481776" cy="762000"/>
          </a:xfrm>
        </p:spPr>
        <p:txBody>
          <a:bodyPr/>
          <a:lstStyle/>
          <a:p>
            <a:pPr algn="ctr"/>
            <a:r>
              <a:rPr lang="sr-Latn-RS" dirty="0" smtClean="0">
                <a:latin typeface="+mn-lt"/>
              </a:rPr>
              <a:t>Šematski prikaz VND</a:t>
            </a:r>
            <a:endParaRPr lang="en-US" dirty="0">
              <a:latin typeface="+mn-lt"/>
            </a:endParaRP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14400"/>
            <a:ext cx="914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0"/>
            <a:ext cx="8458200" cy="1143000"/>
          </a:xfrm>
        </p:spPr>
        <p:txBody>
          <a:bodyPr>
            <a:normAutofit/>
          </a:bodyPr>
          <a:lstStyle/>
          <a:p>
            <a:r>
              <a:rPr lang="sr-Latn-RS" sz="3200" dirty="0" smtClean="0"/>
              <a:t>Redukovana metoda promenljivih okolina</a:t>
            </a:r>
            <a:endParaRPr 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001000" cy="4800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Reduced Variable Neighborhood Search, RVNS</a:t>
            </a:r>
            <a:endParaRPr lang="sr-Latn-RS" b="1" dirty="0" smtClean="0"/>
          </a:p>
          <a:p>
            <a:pPr>
              <a:buNone/>
            </a:pPr>
            <a:endParaRPr lang="sr-Latn-RS" dirty="0" smtClean="0"/>
          </a:p>
          <a:p>
            <a:r>
              <a:rPr lang="en-US" dirty="0" smtClean="0"/>
              <a:t>S</a:t>
            </a:r>
            <a:r>
              <a:rPr lang="sr-Latn-RS" dirty="0" smtClean="0"/>
              <a:t>tohastički pristup</a:t>
            </a:r>
          </a:p>
          <a:p>
            <a:endParaRPr lang="sr-Latn-RS" dirty="0" smtClean="0"/>
          </a:p>
          <a:p>
            <a:r>
              <a:rPr lang="sr-Latn-RS" dirty="0" smtClean="0"/>
              <a:t>Nema LOCAL SEARCH fazu</a:t>
            </a:r>
          </a:p>
          <a:p>
            <a:endParaRPr lang="sr-Latn-RS" dirty="0" smtClean="0"/>
          </a:p>
          <a:p>
            <a:r>
              <a:rPr lang="en-US" dirty="0" smtClean="0"/>
              <a:t> </a:t>
            </a:r>
            <a:r>
              <a:rPr lang="sr-Latn-RS" dirty="0" smtClean="0"/>
              <a:t>S</a:t>
            </a:r>
            <a:r>
              <a:rPr lang="en-US" dirty="0" err="1" smtClean="0"/>
              <a:t>astoji</a:t>
            </a:r>
            <a:r>
              <a:rPr lang="sr-Latn-RS" dirty="0" smtClean="0"/>
              <a:t> se</a:t>
            </a:r>
            <a:r>
              <a:rPr lang="en-US" dirty="0" smtClean="0"/>
              <a:t> u </a:t>
            </a:r>
            <a:r>
              <a:rPr lang="sr-Latn-RS" dirty="0" smtClean="0"/>
              <a:t>odabiru </a:t>
            </a:r>
            <a:r>
              <a:rPr lang="en-US" dirty="0" smtClean="0"/>
              <a:t>k</a:t>
            </a:r>
            <a:r>
              <a:rPr lang="sr-Latn-RS" baseline="-25000" dirty="0" smtClean="0"/>
              <a:t>max</a:t>
            </a:r>
            <a:r>
              <a:rPr lang="en-US" dirty="0" smtClean="0"/>
              <a:t> </a:t>
            </a:r>
            <a:r>
              <a:rPr lang="en-US" dirty="0" err="1" smtClean="0"/>
              <a:t>okolina</a:t>
            </a:r>
            <a:r>
              <a:rPr lang="en-US" dirty="0" smtClean="0"/>
              <a:t>, N</a:t>
            </a:r>
            <a:r>
              <a:rPr lang="sr-Latn-RS" baseline="-25000" dirty="0" smtClean="0"/>
              <a:t>k</a:t>
            </a:r>
            <a:r>
              <a:rPr lang="en-US" dirty="0" smtClean="0"/>
              <a:t>, k = 1, 2, ..., k</a:t>
            </a:r>
            <a:r>
              <a:rPr lang="sr-Latn-RS" baseline="-25000" dirty="0" smtClean="0"/>
              <a:t>max </a:t>
            </a:r>
            <a:r>
              <a:rPr lang="sr-Latn-RS" dirty="0" smtClean="0"/>
              <a:t> koje se </a:t>
            </a:r>
            <a:r>
              <a:rPr lang="en-US" dirty="0" err="1" smtClean="0"/>
              <a:t>sistematsk</a:t>
            </a:r>
            <a:r>
              <a:rPr lang="sr-Latn-RS" dirty="0" smtClean="0"/>
              <a:t>i menjaju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izboru</a:t>
            </a:r>
            <a:r>
              <a:rPr lang="en-US" dirty="0" smtClean="0"/>
              <a:t> </a:t>
            </a:r>
            <a:r>
              <a:rPr lang="en-US" dirty="0" err="1" smtClean="0"/>
              <a:t>jednog</a:t>
            </a:r>
            <a:r>
              <a:rPr lang="en-US" dirty="0" smtClean="0"/>
              <a:t> </a:t>
            </a:r>
            <a:r>
              <a:rPr lang="en-US" dirty="0" err="1" smtClean="0"/>
              <a:t>slučajnog</a:t>
            </a:r>
            <a:r>
              <a:rPr lang="en-US" dirty="0" smtClean="0"/>
              <a:t> </a:t>
            </a:r>
            <a:r>
              <a:rPr lang="en-US" dirty="0" err="1" smtClean="0"/>
              <a:t>rešenja</a:t>
            </a:r>
            <a:r>
              <a:rPr lang="en-US" dirty="0" smtClean="0"/>
              <a:t> u </a:t>
            </a:r>
            <a:r>
              <a:rPr lang="en-US" dirty="0" err="1" smtClean="0"/>
              <a:t>svakoj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okolina</a:t>
            </a:r>
            <a:r>
              <a:rPr lang="en-US" dirty="0" smtClean="0"/>
              <a:t>. </a:t>
            </a:r>
            <a:endParaRPr lang="sr-Latn-RS" dirty="0" smtClean="0"/>
          </a:p>
          <a:p>
            <a:endParaRPr lang="sr-Latn-RS" dirty="0" smtClean="0"/>
          </a:p>
          <a:p>
            <a:r>
              <a:rPr lang="en-US" dirty="0" err="1" smtClean="0"/>
              <a:t>Koraci</a:t>
            </a:r>
            <a:r>
              <a:rPr lang="en-US" dirty="0" smtClean="0"/>
              <a:t> </a:t>
            </a:r>
            <a:r>
              <a:rPr lang="en-US" dirty="0" err="1" smtClean="0"/>
              <a:t>odlučivanja</a:t>
            </a:r>
            <a:r>
              <a:rPr lang="en-US" dirty="0" smtClean="0"/>
              <a:t> </a:t>
            </a:r>
            <a:r>
              <a:rPr lang="en-US" dirty="0" err="1" smtClean="0"/>
              <a:t>bazirani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tom </a:t>
            </a:r>
            <a:r>
              <a:rPr lang="en-US" dirty="0" err="1" smtClean="0"/>
              <a:t>jednom</a:t>
            </a:r>
            <a:r>
              <a:rPr lang="en-US" dirty="0" smtClean="0"/>
              <a:t> </a:t>
            </a:r>
            <a:r>
              <a:rPr lang="en-US" dirty="0" err="1" smtClean="0"/>
              <a:t>slučajno</a:t>
            </a:r>
            <a:r>
              <a:rPr lang="sr-Latn-RS" dirty="0" smtClean="0"/>
              <a:t> izabranom</a:t>
            </a:r>
            <a:r>
              <a:rPr lang="en-US" dirty="0" smtClean="0"/>
              <a:t> </a:t>
            </a:r>
            <a:r>
              <a:rPr lang="en-US" dirty="0" err="1" smtClean="0"/>
              <a:t>rešenju</a:t>
            </a:r>
            <a:r>
              <a:rPr lang="en-US" dirty="0" smtClean="0"/>
              <a:t> </a:t>
            </a:r>
            <a:endParaRPr lang="sr-Latn-RS" dirty="0" smtClean="0"/>
          </a:p>
          <a:p>
            <a:endParaRPr lang="sr-Latn-R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5562600"/>
            <a:ext cx="3429000" cy="628650"/>
          </a:xfrm>
        </p:spPr>
        <p:txBody>
          <a:bodyPr/>
          <a:lstStyle/>
          <a:p>
            <a:r>
              <a:rPr lang="sr-Latn-RS" dirty="0" smtClean="0"/>
              <a:t>Šematski prikaz RVNS</a:t>
            </a:r>
            <a:endParaRPr lang="en-US" dirty="0"/>
          </a:p>
        </p:txBody>
      </p:sp>
      <p:pic>
        <p:nvPicPr>
          <p:cNvPr id="286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0" y="990600"/>
            <a:ext cx="883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143000"/>
          </a:xfrm>
        </p:spPr>
        <p:txBody>
          <a:bodyPr>
            <a:normAutofit/>
          </a:bodyPr>
          <a:lstStyle/>
          <a:p>
            <a:r>
              <a:rPr lang="sr-Latn-RS" sz="3200" dirty="0" smtClean="0"/>
              <a:t>Redukovana metoda promenljivih okolina</a:t>
            </a:r>
            <a:endParaRPr 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7187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RVNS je </a:t>
            </a:r>
            <a:r>
              <a:rPr lang="en-US" dirty="0" err="1" smtClean="0"/>
              <a:t>izuzetno</a:t>
            </a:r>
            <a:r>
              <a:rPr lang="en-US" dirty="0" smtClean="0"/>
              <a:t> </a:t>
            </a:r>
            <a:r>
              <a:rPr lang="en-US" dirty="0" err="1" smtClean="0"/>
              <a:t>korisna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primera</a:t>
            </a:r>
            <a:r>
              <a:rPr lang="en-US" dirty="0" smtClean="0"/>
              <a:t> </a:t>
            </a:r>
            <a:r>
              <a:rPr lang="en-US" dirty="0" err="1" smtClean="0"/>
              <a:t>velikih</a:t>
            </a:r>
            <a:r>
              <a:rPr lang="en-US" dirty="0" smtClean="0"/>
              <a:t> </a:t>
            </a:r>
            <a:r>
              <a:rPr lang="en-US" dirty="0" err="1" smtClean="0"/>
              <a:t>dimenzija</a:t>
            </a:r>
            <a:r>
              <a:rPr lang="en-US" dirty="0" smtClean="0"/>
              <a:t> </a:t>
            </a:r>
            <a:r>
              <a:rPr lang="en-US" dirty="0" err="1" smtClean="0"/>
              <a:t>jer</a:t>
            </a:r>
            <a:r>
              <a:rPr lang="en-US" dirty="0" smtClean="0"/>
              <a:t> se </a:t>
            </a:r>
            <a:r>
              <a:rPr lang="en-US" dirty="0" err="1" smtClean="0"/>
              <a:t>izbegava</a:t>
            </a:r>
            <a:r>
              <a:rPr lang="en-US" dirty="0" smtClean="0"/>
              <a:t> </a:t>
            </a:r>
            <a:r>
              <a:rPr lang="en-US" dirty="0" err="1" smtClean="0"/>
              <a:t>složena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dugotrajna</a:t>
            </a:r>
            <a:r>
              <a:rPr lang="en-US" dirty="0" smtClean="0"/>
              <a:t> LS </a:t>
            </a:r>
            <a:r>
              <a:rPr lang="en-US" dirty="0" err="1" smtClean="0"/>
              <a:t>procedura</a:t>
            </a:r>
            <a:r>
              <a:rPr lang="en-US" dirty="0" smtClean="0"/>
              <a:t>. </a:t>
            </a:r>
            <a:endParaRPr lang="sr-Latn-RS" dirty="0" smtClean="0"/>
          </a:p>
          <a:p>
            <a:pPr>
              <a:buNone/>
            </a:pPr>
            <a:endParaRPr lang="sr-Latn-RS" dirty="0" smtClean="0"/>
          </a:p>
          <a:p>
            <a:r>
              <a:rPr lang="en-US" dirty="0" smtClean="0"/>
              <a:t>Ova </a:t>
            </a:r>
            <a:r>
              <a:rPr lang="en-US" dirty="0" err="1" smtClean="0"/>
              <a:t>metoda</a:t>
            </a:r>
            <a:r>
              <a:rPr lang="en-US" dirty="0" smtClean="0"/>
              <a:t> </a:t>
            </a:r>
            <a:r>
              <a:rPr lang="en-US" dirty="0" err="1" smtClean="0"/>
              <a:t>veoma</a:t>
            </a:r>
            <a:r>
              <a:rPr lang="en-US" dirty="0" smtClean="0"/>
              <a:t> </a:t>
            </a:r>
            <a:r>
              <a:rPr lang="en-US" dirty="0" err="1" smtClean="0"/>
              <a:t>liči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Monte-Carlo </a:t>
            </a:r>
            <a:r>
              <a:rPr lang="en-US" dirty="0" err="1" smtClean="0"/>
              <a:t>metodu</a:t>
            </a:r>
            <a:r>
              <a:rPr lang="en-US" dirty="0" smtClean="0"/>
              <a:t>, </a:t>
            </a:r>
            <a:r>
              <a:rPr lang="en-US" dirty="0" err="1" smtClean="0"/>
              <a:t>mada</a:t>
            </a:r>
            <a:r>
              <a:rPr lang="en-US" dirty="0" smtClean="0"/>
              <a:t> je </a:t>
            </a:r>
            <a:r>
              <a:rPr lang="en-US" dirty="0" err="1" smtClean="0"/>
              <a:t>donekle</a:t>
            </a:r>
            <a:r>
              <a:rPr lang="en-US" dirty="0" smtClean="0"/>
              <a:t> </a:t>
            </a:r>
            <a:r>
              <a:rPr lang="en-US" dirty="0" err="1" smtClean="0"/>
              <a:t>sistematičnija</a:t>
            </a:r>
            <a:r>
              <a:rPr lang="en-US" dirty="0" smtClean="0"/>
              <a:t>. </a:t>
            </a:r>
            <a:r>
              <a:rPr lang="en-US" dirty="0" err="1" smtClean="0"/>
              <a:t>Dok</a:t>
            </a:r>
            <a:r>
              <a:rPr lang="en-US" dirty="0" smtClean="0"/>
              <a:t> Monte-Carlo </a:t>
            </a:r>
            <a:r>
              <a:rPr lang="en-US" dirty="0" err="1" smtClean="0"/>
              <a:t>bira</a:t>
            </a:r>
            <a:r>
              <a:rPr lang="en-US" dirty="0" smtClean="0"/>
              <a:t> </a:t>
            </a:r>
            <a:r>
              <a:rPr lang="en-US" dirty="0" err="1" smtClean="0"/>
              <a:t>slučajno</a:t>
            </a:r>
            <a:r>
              <a:rPr lang="en-US" dirty="0" smtClean="0"/>
              <a:t> </a:t>
            </a:r>
            <a:r>
              <a:rPr lang="en-US" dirty="0" err="1" smtClean="0"/>
              <a:t>rešenje</a:t>
            </a:r>
            <a:r>
              <a:rPr lang="en-US" dirty="0" smtClean="0"/>
              <a:t> u </a:t>
            </a:r>
            <a:r>
              <a:rPr lang="en-US" dirty="0" err="1" smtClean="0"/>
              <a:t>celom</a:t>
            </a:r>
            <a:r>
              <a:rPr lang="en-US" dirty="0" smtClean="0"/>
              <a:t> </a:t>
            </a:r>
            <a:r>
              <a:rPr lang="en-US" dirty="0" err="1" smtClean="0"/>
              <a:t>prostoru</a:t>
            </a:r>
            <a:r>
              <a:rPr lang="en-US" dirty="0" smtClean="0"/>
              <a:t> </a:t>
            </a:r>
            <a:r>
              <a:rPr lang="en-US" dirty="0" err="1" smtClean="0"/>
              <a:t>pretraživanja</a:t>
            </a:r>
            <a:r>
              <a:rPr lang="en-US" dirty="0" smtClean="0"/>
              <a:t>, RVNS se u </a:t>
            </a:r>
            <a:r>
              <a:rPr lang="en-US" dirty="0" err="1" smtClean="0"/>
              <a:t>svakom</a:t>
            </a:r>
            <a:r>
              <a:rPr lang="en-US" dirty="0" smtClean="0"/>
              <a:t> </a:t>
            </a:r>
            <a:r>
              <a:rPr lang="en-US" dirty="0" err="1" smtClean="0"/>
              <a:t>koraku</a:t>
            </a:r>
            <a:r>
              <a:rPr lang="en-US" dirty="0" smtClean="0"/>
              <a:t> </a:t>
            </a:r>
            <a:r>
              <a:rPr lang="en-US" dirty="0" err="1" smtClean="0"/>
              <a:t>ograničava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neku</a:t>
            </a:r>
            <a:r>
              <a:rPr lang="en-US" dirty="0" smtClean="0"/>
              <a:t>, </a:t>
            </a:r>
            <a:r>
              <a:rPr lang="en-US" dirty="0" err="1" smtClean="0"/>
              <a:t>strogo</a:t>
            </a:r>
            <a:r>
              <a:rPr lang="en-US" dirty="0" smtClean="0"/>
              <a:t> </a:t>
            </a:r>
            <a:r>
              <a:rPr lang="en-US" dirty="0" err="1" smtClean="0"/>
              <a:t>definisanu</a:t>
            </a:r>
            <a:r>
              <a:rPr lang="en-US" dirty="0" smtClean="0"/>
              <a:t> </a:t>
            </a:r>
            <a:r>
              <a:rPr lang="en-US" dirty="0" err="1" smtClean="0"/>
              <a:t>okolinu</a:t>
            </a:r>
            <a:r>
              <a:rPr lang="en-US" dirty="0" smtClean="0"/>
              <a:t>. </a:t>
            </a:r>
            <a:endParaRPr lang="sr-Latn-RS" dirty="0" smtClean="0"/>
          </a:p>
          <a:p>
            <a:endParaRPr lang="sr-Latn-RS" dirty="0" smtClean="0"/>
          </a:p>
          <a:p>
            <a:r>
              <a:rPr lang="en-US" dirty="0" err="1" smtClean="0"/>
              <a:t>Ipak</a:t>
            </a:r>
            <a:r>
              <a:rPr lang="en-US" dirty="0" smtClean="0"/>
              <a:t>, </a:t>
            </a:r>
            <a:r>
              <a:rPr lang="en-US" dirty="0" err="1" smtClean="0"/>
              <a:t>obzirom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stepen</a:t>
            </a:r>
            <a:r>
              <a:rPr lang="en-US" dirty="0" smtClean="0"/>
              <a:t> </a:t>
            </a:r>
            <a:r>
              <a:rPr lang="en-US" dirty="0" err="1" smtClean="0"/>
              <a:t>slučajnosti</a:t>
            </a:r>
            <a:r>
              <a:rPr lang="en-US" dirty="0" smtClean="0"/>
              <a:t>, </a:t>
            </a:r>
            <a:r>
              <a:rPr lang="en-US" dirty="0" err="1" smtClean="0"/>
              <a:t>najbolji</a:t>
            </a:r>
            <a:r>
              <a:rPr lang="en-US" dirty="0" smtClean="0"/>
              <a:t> </a:t>
            </a:r>
            <a:r>
              <a:rPr lang="en-US" dirty="0" err="1" smtClean="0"/>
              <a:t>rezultati</a:t>
            </a:r>
            <a:r>
              <a:rPr lang="en-US" dirty="0" smtClean="0"/>
              <a:t> se </a:t>
            </a:r>
            <a:r>
              <a:rPr lang="en-US" dirty="0" err="1" smtClean="0"/>
              <a:t>postižu</a:t>
            </a:r>
            <a:r>
              <a:rPr lang="en-US" dirty="0" smtClean="0"/>
              <a:t> </a:t>
            </a:r>
            <a:r>
              <a:rPr lang="en-US" dirty="0" err="1" smtClean="0"/>
              <a:t>kombinacijom</a:t>
            </a:r>
            <a:r>
              <a:rPr lang="en-US" dirty="0" smtClean="0"/>
              <a:t> </a:t>
            </a:r>
            <a:r>
              <a:rPr lang="en-US" dirty="0" err="1" smtClean="0"/>
              <a:t>ove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nekom</a:t>
            </a:r>
            <a:r>
              <a:rPr lang="en-US" dirty="0" smtClean="0"/>
              <a:t> </a:t>
            </a:r>
            <a:r>
              <a:rPr lang="en-US" dirty="0" err="1" smtClean="0"/>
              <a:t>drugom</a:t>
            </a:r>
            <a:r>
              <a:rPr lang="en-US" dirty="0" smtClean="0"/>
              <a:t> </a:t>
            </a:r>
            <a:r>
              <a:rPr lang="en-US" dirty="0" err="1" smtClean="0"/>
              <a:t>varijantom</a:t>
            </a:r>
            <a:r>
              <a:rPr lang="en-US" dirty="0" smtClean="0"/>
              <a:t>. </a:t>
            </a:r>
            <a:endParaRPr lang="sr-Latn-RS" dirty="0" smtClean="0"/>
          </a:p>
          <a:p>
            <a:endParaRPr lang="sr-Latn-RS" dirty="0" smtClean="0"/>
          </a:p>
          <a:p>
            <a:r>
              <a:rPr lang="en-US" dirty="0" smtClean="0"/>
              <a:t>Na primer, RVNS se </a:t>
            </a:r>
            <a:r>
              <a:rPr lang="en-US" dirty="0" err="1" smtClean="0"/>
              <a:t>koristi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dobijanje</a:t>
            </a:r>
            <a:r>
              <a:rPr lang="en-US" dirty="0" smtClean="0"/>
              <a:t> </a:t>
            </a:r>
            <a:r>
              <a:rPr lang="en-US" dirty="0" err="1" smtClean="0"/>
              <a:t>početnog</a:t>
            </a:r>
            <a:r>
              <a:rPr lang="en-US" dirty="0" smtClean="0"/>
              <a:t> </a:t>
            </a:r>
            <a:r>
              <a:rPr lang="en-US" dirty="0" err="1" smtClean="0"/>
              <a:t>rešenja</a:t>
            </a:r>
            <a:r>
              <a:rPr lang="en-US" dirty="0" smtClean="0"/>
              <a:t>, a </a:t>
            </a:r>
            <a:r>
              <a:rPr lang="en-US" dirty="0" err="1" smtClean="0"/>
              <a:t>zatim</a:t>
            </a:r>
            <a:r>
              <a:rPr lang="en-US" dirty="0" smtClean="0"/>
              <a:t> se </a:t>
            </a:r>
            <a:r>
              <a:rPr lang="en-US" dirty="0" err="1" smtClean="0"/>
              <a:t>primenjuje</a:t>
            </a:r>
            <a:r>
              <a:rPr lang="en-US" dirty="0" smtClean="0"/>
              <a:t> </a:t>
            </a:r>
            <a:r>
              <a:rPr lang="en-US" dirty="0" err="1" smtClean="0"/>
              <a:t>neka</a:t>
            </a:r>
            <a:r>
              <a:rPr lang="en-US" dirty="0" smtClean="0"/>
              <a:t> </a:t>
            </a:r>
            <a:r>
              <a:rPr lang="en-US" dirty="0" err="1" smtClean="0"/>
              <a:t>varijanta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sistematično</a:t>
            </a:r>
            <a:r>
              <a:rPr lang="en-US" dirty="0" smtClean="0"/>
              <a:t> </a:t>
            </a:r>
            <a:r>
              <a:rPr lang="en-US" dirty="0" err="1" smtClean="0"/>
              <a:t>pretražuje</a:t>
            </a:r>
            <a:r>
              <a:rPr lang="en-US" dirty="0" smtClean="0"/>
              <a:t> </a:t>
            </a:r>
            <a:r>
              <a:rPr lang="en-US" dirty="0" err="1" smtClean="0"/>
              <a:t>okoline</a:t>
            </a:r>
            <a:r>
              <a:rPr lang="en-US" dirty="0" smtClean="0"/>
              <a:t> </a:t>
            </a:r>
            <a:r>
              <a:rPr lang="en-US" dirty="0" err="1" smtClean="0"/>
              <a:t>tako</a:t>
            </a:r>
            <a:r>
              <a:rPr lang="en-US" dirty="0" smtClean="0"/>
              <a:t> </a:t>
            </a:r>
            <a:r>
              <a:rPr lang="en-US" dirty="0" err="1" smtClean="0"/>
              <a:t>dobijenog</a:t>
            </a:r>
            <a:r>
              <a:rPr lang="en-US" dirty="0" smtClean="0"/>
              <a:t> </a:t>
            </a:r>
            <a:r>
              <a:rPr lang="en-US" dirty="0" err="1" smtClean="0"/>
              <a:t>početnog</a:t>
            </a:r>
            <a:r>
              <a:rPr lang="en-US" dirty="0" smtClean="0"/>
              <a:t> </a:t>
            </a:r>
            <a:r>
              <a:rPr lang="en-US" dirty="0" err="1" smtClean="0"/>
              <a:t>rešenja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sr-Latn-RS" sz="3200" dirty="0" smtClean="0"/>
              <a:t>(Osnovna) metoda promenljivih okolina</a:t>
            </a:r>
            <a:endParaRPr 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/>
              <a:t>(Basic) Variable Neighborhood Search, VNS</a:t>
            </a:r>
            <a:endParaRPr lang="sr-Latn-RS" b="1" dirty="0" smtClean="0"/>
          </a:p>
          <a:p>
            <a:endParaRPr lang="sr-Latn-RS" dirty="0" smtClean="0"/>
          </a:p>
          <a:p>
            <a:r>
              <a:rPr lang="en-US" dirty="0" err="1" smtClean="0"/>
              <a:t>Kombinacij</a:t>
            </a:r>
            <a:r>
              <a:rPr lang="sr-Latn-RS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prethodna</a:t>
            </a:r>
            <a:r>
              <a:rPr lang="en-US" dirty="0" smtClean="0"/>
              <a:t> </a:t>
            </a:r>
            <a:r>
              <a:rPr lang="en-US" dirty="0" err="1" smtClean="0"/>
              <a:t>dva</a:t>
            </a:r>
            <a:r>
              <a:rPr lang="en-US" dirty="0" smtClean="0"/>
              <a:t> </a:t>
            </a:r>
            <a:r>
              <a:rPr lang="en-US" dirty="0" err="1" smtClean="0"/>
              <a:t>principa</a:t>
            </a:r>
            <a:endParaRPr lang="sr-Latn-RS" dirty="0" smtClean="0"/>
          </a:p>
          <a:p>
            <a:endParaRPr lang="sr-Latn-RS" dirty="0" smtClean="0"/>
          </a:p>
          <a:p>
            <a:r>
              <a:rPr lang="sr-Latn-RS" dirty="0" smtClean="0"/>
              <a:t>N</a:t>
            </a:r>
            <a:r>
              <a:rPr lang="en-US" dirty="0" err="1" smtClean="0"/>
              <a:t>ajrasprostranjenija</a:t>
            </a:r>
            <a:r>
              <a:rPr lang="en-US" dirty="0" smtClean="0"/>
              <a:t> </a:t>
            </a:r>
            <a:r>
              <a:rPr lang="en-US" dirty="0" err="1" smtClean="0"/>
              <a:t>varijanta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promenljivih</a:t>
            </a:r>
            <a:r>
              <a:rPr lang="en-US" dirty="0" smtClean="0"/>
              <a:t> </a:t>
            </a:r>
            <a:r>
              <a:rPr lang="en-US" dirty="0" err="1" smtClean="0"/>
              <a:t>okolina</a:t>
            </a:r>
            <a:r>
              <a:rPr lang="en-US" dirty="0" smtClean="0"/>
              <a:t> </a:t>
            </a:r>
            <a:r>
              <a:rPr lang="en-US" dirty="0" err="1" smtClean="0"/>
              <a:t>jer</a:t>
            </a:r>
            <a:r>
              <a:rPr lang="en-US" dirty="0" smtClean="0"/>
              <a:t> </a:t>
            </a:r>
            <a:r>
              <a:rPr lang="en-US" dirty="0" err="1" smtClean="0"/>
              <a:t>obezbe</a:t>
            </a:r>
            <a:r>
              <a:rPr lang="sr-Latn-RS" dirty="0" smtClean="0"/>
              <a:t>đ</a:t>
            </a:r>
            <a:r>
              <a:rPr lang="en-US" dirty="0" err="1" smtClean="0"/>
              <a:t>uje</a:t>
            </a:r>
            <a:r>
              <a:rPr lang="en-US" dirty="0" smtClean="0"/>
              <a:t> </a:t>
            </a:r>
            <a:r>
              <a:rPr lang="en-US" dirty="0" err="1" smtClean="0"/>
              <a:t>više</a:t>
            </a:r>
            <a:r>
              <a:rPr lang="en-US" dirty="0" smtClean="0"/>
              <a:t> </a:t>
            </a:r>
            <a:r>
              <a:rPr lang="en-US" dirty="0" err="1" smtClean="0"/>
              <a:t>preduslova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dobijanje</a:t>
            </a:r>
            <a:r>
              <a:rPr lang="en-US" dirty="0" smtClean="0"/>
              <a:t> </a:t>
            </a:r>
            <a:r>
              <a:rPr lang="en-US" dirty="0" err="1" smtClean="0"/>
              <a:t>kvalitetnijih</a:t>
            </a:r>
            <a:r>
              <a:rPr lang="en-US" dirty="0" smtClean="0"/>
              <a:t> </a:t>
            </a:r>
            <a:r>
              <a:rPr lang="en-US" dirty="0" err="1" smtClean="0"/>
              <a:t>konačnih</a:t>
            </a:r>
            <a:r>
              <a:rPr lang="en-US" dirty="0" smtClean="0"/>
              <a:t> </a:t>
            </a:r>
            <a:r>
              <a:rPr lang="en-US" dirty="0" err="1" smtClean="0"/>
              <a:t>rešenja</a:t>
            </a:r>
            <a:endParaRPr lang="sr-Latn-RS" dirty="0" smtClean="0"/>
          </a:p>
          <a:p>
            <a:pPr>
              <a:buNone/>
            </a:pPr>
            <a:endParaRPr lang="sr-Latn-RS" dirty="0" smtClean="0"/>
          </a:p>
          <a:p>
            <a:r>
              <a:rPr lang="en-US" dirty="0" smtClean="0"/>
              <a:t>S</a:t>
            </a:r>
            <a:r>
              <a:rPr lang="sr-Latn-RS" dirty="0" smtClean="0"/>
              <a:t>astoji se u</a:t>
            </a:r>
            <a:r>
              <a:rPr lang="en-US" dirty="0" smtClean="0"/>
              <a:t> </a:t>
            </a:r>
            <a:r>
              <a:rPr lang="en-US" dirty="0" err="1" smtClean="0"/>
              <a:t>sistematsko</a:t>
            </a:r>
            <a:r>
              <a:rPr lang="sr-Latn-RS" dirty="0" smtClean="0"/>
              <a:t>j</a:t>
            </a:r>
            <a:r>
              <a:rPr lang="en-US" dirty="0" smtClean="0"/>
              <a:t> </a:t>
            </a:r>
            <a:r>
              <a:rPr lang="en-US" dirty="0" err="1" smtClean="0"/>
              <a:t>promen</a:t>
            </a:r>
            <a:r>
              <a:rPr lang="sr-Latn-RS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okolina</a:t>
            </a:r>
            <a:r>
              <a:rPr lang="en-US" dirty="0" smtClean="0"/>
              <a:t>, </a:t>
            </a:r>
            <a:r>
              <a:rPr lang="en-US" dirty="0" err="1" smtClean="0"/>
              <a:t>slučajnim</a:t>
            </a:r>
            <a:r>
              <a:rPr lang="en-US" dirty="0" smtClean="0"/>
              <a:t> </a:t>
            </a:r>
            <a:r>
              <a:rPr lang="en-US" dirty="0" err="1" smtClean="0"/>
              <a:t>izborom</a:t>
            </a:r>
            <a:r>
              <a:rPr lang="en-US" dirty="0" smtClean="0"/>
              <a:t> </a:t>
            </a:r>
            <a:r>
              <a:rPr lang="en-US" dirty="0" err="1" smtClean="0"/>
              <a:t>početnog</a:t>
            </a:r>
            <a:r>
              <a:rPr lang="en-US" dirty="0" smtClean="0"/>
              <a:t> </a:t>
            </a:r>
            <a:r>
              <a:rPr lang="en-US" dirty="0" err="1" smtClean="0"/>
              <a:t>rešenja</a:t>
            </a:r>
            <a:r>
              <a:rPr lang="en-US" dirty="0" smtClean="0"/>
              <a:t> u </a:t>
            </a:r>
            <a:r>
              <a:rPr lang="en-US" dirty="0" err="1" smtClean="0"/>
              <a:t>tekućoj</a:t>
            </a:r>
            <a:r>
              <a:rPr lang="en-US" dirty="0" smtClean="0"/>
              <a:t> </a:t>
            </a:r>
            <a:r>
              <a:rPr lang="en-US" dirty="0" err="1" smtClean="0"/>
              <a:t>okolini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primenom</a:t>
            </a:r>
            <a:r>
              <a:rPr lang="en-US" dirty="0" smtClean="0"/>
              <a:t> LS procedure </a:t>
            </a:r>
            <a:r>
              <a:rPr lang="en-US" dirty="0" err="1" smtClean="0"/>
              <a:t>počev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sr-Latn-RS" dirty="0" smtClean="0"/>
              <a:t>novoizabranog</a:t>
            </a:r>
            <a:r>
              <a:rPr lang="en-US" dirty="0" smtClean="0"/>
              <a:t> </a:t>
            </a:r>
            <a:r>
              <a:rPr lang="en-US" dirty="0" err="1" smtClean="0"/>
              <a:t>rešenja</a:t>
            </a:r>
            <a:endParaRPr lang="sr-Latn-RS" dirty="0" smtClean="0"/>
          </a:p>
          <a:p>
            <a:endParaRPr lang="sr-Latn-R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pPr algn="ctr"/>
            <a:r>
              <a:rPr lang="sr-Latn-RS" dirty="0" smtClean="0"/>
              <a:t>Lokalno pretraživanje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56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CS" sz="2200" dirty="0" smtClean="0"/>
              <a:t>   Posmatramo problem </a:t>
            </a:r>
            <a:r>
              <a:rPr lang="sr-Latn-CS" sz="2200" b="1" dirty="0" smtClean="0"/>
              <a:t>min f(x), x</a:t>
            </a:r>
            <a:r>
              <a:rPr lang="sr-Latn-CS" sz="2200" b="1" dirty="0" smtClean="0">
                <a:sym typeface="Symbol"/>
              </a:rPr>
              <a:t> X</a:t>
            </a:r>
            <a:r>
              <a:rPr lang="sr-Latn-CS" sz="2200" dirty="0" smtClean="0">
                <a:sym typeface="Symbol"/>
              </a:rPr>
              <a:t> </a:t>
            </a:r>
            <a:endParaRPr lang="sr-Latn-CS" sz="2200" dirty="0" smtClean="0"/>
          </a:p>
          <a:p>
            <a:endParaRPr lang="sr-Latn-CS" sz="2200" dirty="0" smtClean="0"/>
          </a:p>
          <a:p>
            <a:r>
              <a:rPr lang="sr-Latn-CS" sz="2200" dirty="0" smtClean="0"/>
              <a:t> Za početno rešenje </a:t>
            </a:r>
            <a:r>
              <a:rPr lang="sr-Latn-CS" sz="2200" b="1" dirty="0" smtClean="0"/>
              <a:t>x</a:t>
            </a:r>
            <a:r>
              <a:rPr lang="sr-Latn-CS" sz="2200" b="1" baseline="-25000" dirty="0" smtClean="0"/>
              <a:t>0</a:t>
            </a:r>
            <a:r>
              <a:rPr lang="sr-Latn-CS" sz="2200" dirty="0" smtClean="0"/>
              <a:t> problema bira se (proizvoljna) tačka iz prostora dopustivih rešenja </a:t>
            </a:r>
            <a:r>
              <a:rPr lang="sr-Latn-CS" sz="2200" b="1" dirty="0" smtClean="0"/>
              <a:t>X.</a:t>
            </a:r>
          </a:p>
          <a:p>
            <a:endParaRPr lang="sr-Latn-CS" sz="2200" dirty="0" smtClean="0"/>
          </a:p>
          <a:p>
            <a:r>
              <a:rPr lang="sr-Latn-CS" sz="2200" dirty="0" smtClean="0"/>
              <a:t>U svakoj iteraciji pretražuje se okolina </a:t>
            </a:r>
            <a:r>
              <a:rPr lang="sr-Latn-CS" sz="2200" b="1" dirty="0" smtClean="0"/>
              <a:t>N(x</a:t>
            </a:r>
            <a:r>
              <a:rPr lang="sr-Latn-CS" sz="2200" b="1" baseline="-25000" dirty="0" smtClean="0"/>
              <a:t>n</a:t>
            </a:r>
            <a:r>
              <a:rPr lang="sr-Latn-CS" sz="2200" b="1" dirty="0" smtClean="0"/>
              <a:t>) </a:t>
            </a:r>
            <a:r>
              <a:rPr lang="sr-Latn-CS" sz="2200" dirty="0" smtClean="0"/>
              <a:t>trenutnog rešenja i u njoj nalazi</a:t>
            </a:r>
            <a:r>
              <a:rPr lang="en-US" sz="2200" dirty="0" smtClean="0"/>
              <a:t> </a:t>
            </a:r>
            <a:r>
              <a:rPr lang="sr-Latn-CS" sz="2200" dirty="0" smtClean="0"/>
              <a:t>sused </a:t>
            </a:r>
            <a:r>
              <a:rPr lang="sr-Latn-CS" sz="2200" b="1" dirty="0" smtClean="0"/>
              <a:t>y </a:t>
            </a:r>
            <a:r>
              <a:rPr lang="sr-Latn-CS" sz="2200" dirty="0" smtClean="0"/>
              <a:t>koji</a:t>
            </a:r>
            <a:r>
              <a:rPr lang="en-US" sz="2200" dirty="0" smtClean="0"/>
              <a:t> je </a:t>
            </a:r>
            <a:r>
              <a:rPr lang="sr-Latn-CS" sz="2200" b="1" dirty="0" smtClean="0"/>
              <a:t>prema nekom kriterijumu </a:t>
            </a:r>
            <a:r>
              <a:rPr lang="en-US" sz="2200" dirty="0" err="1" smtClean="0"/>
              <a:t>bolji</a:t>
            </a:r>
            <a:r>
              <a:rPr lang="en-US" sz="2200" dirty="0" smtClean="0"/>
              <a:t> </a:t>
            </a:r>
            <a:r>
              <a:rPr lang="en-US" sz="2200" dirty="0" err="1" smtClean="0"/>
              <a:t>od</a:t>
            </a:r>
            <a:r>
              <a:rPr lang="en-US" sz="2200" dirty="0" smtClean="0"/>
              <a:t> </a:t>
            </a:r>
            <a:r>
              <a:rPr lang="en-US" sz="2200" dirty="0" err="1" smtClean="0"/>
              <a:t>teku</a:t>
            </a:r>
            <a:r>
              <a:rPr lang="sr-Latn-RS" sz="2200" dirty="0" smtClean="0"/>
              <a:t>ćeg rešenja </a:t>
            </a:r>
            <a:r>
              <a:rPr lang="sr-Latn-CS" sz="2200" b="1" dirty="0" smtClean="0"/>
              <a:t>x</a:t>
            </a:r>
            <a:r>
              <a:rPr lang="sr-Latn-CS" sz="2200" b="1" baseline="-25000" dirty="0" smtClean="0"/>
              <a:t>n</a:t>
            </a:r>
            <a:endParaRPr lang="sr-Latn-RS" sz="2200" dirty="0" smtClean="0"/>
          </a:p>
          <a:p>
            <a:pPr>
              <a:buNone/>
            </a:pPr>
            <a:endParaRPr lang="sr-Latn-RS" sz="2200" dirty="0" smtClean="0"/>
          </a:p>
          <a:p>
            <a:r>
              <a:rPr lang="sr-Latn-RS" sz="2200" dirty="0" smtClean="0"/>
              <a:t>Ako takav  sused postoji,  on se uzima za </a:t>
            </a:r>
            <a:r>
              <a:rPr lang="sr-Latn-CS" sz="2200" dirty="0" smtClean="0"/>
              <a:t>novo </a:t>
            </a:r>
            <a:r>
              <a:rPr lang="en-US" sz="2200" dirty="0" err="1" smtClean="0"/>
              <a:t>teku</a:t>
            </a:r>
            <a:r>
              <a:rPr lang="sr-Latn-RS" sz="2200" dirty="0" smtClean="0"/>
              <a:t>će </a:t>
            </a:r>
            <a:r>
              <a:rPr lang="sr-Latn-CS" sz="2200" dirty="0" smtClean="0"/>
              <a:t>rešenje </a:t>
            </a:r>
            <a:r>
              <a:rPr lang="sr-Latn-CS" sz="2200" b="1" dirty="0" smtClean="0"/>
              <a:t>y=x</a:t>
            </a:r>
            <a:r>
              <a:rPr lang="sr-Latn-CS" sz="2200" b="1" baseline="-25000" dirty="0" smtClean="0"/>
              <a:t>n+1</a:t>
            </a:r>
            <a:r>
              <a:rPr lang="sr-Latn-CS" sz="2200" dirty="0" smtClean="0"/>
              <a:t>.</a:t>
            </a:r>
          </a:p>
          <a:p>
            <a:endParaRPr lang="sr-Latn-CS" sz="2200" dirty="0" smtClean="0"/>
          </a:p>
          <a:p>
            <a:r>
              <a:rPr lang="sr-Latn-CS" sz="2200" dirty="0" smtClean="0"/>
              <a:t>Ukoliko se takav sused ne može pronaći, LS se zaustavlja i za aproksimaciju optimalnog rešenja uzima se ono za koje je vrednost funkcije cilja najmanja. </a:t>
            </a:r>
          </a:p>
          <a:p>
            <a:endParaRPr lang="sr-Latn-CS" sz="2200" dirty="0" smtClean="0"/>
          </a:p>
          <a:p>
            <a:endParaRPr 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sr-Latn-RS" sz="3200" dirty="0" smtClean="0"/>
              <a:t>(Osnovna) metoda promenljivih okolina</a:t>
            </a:r>
            <a:endParaRPr 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2578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sr-Latn-RS" dirty="0" smtClean="0"/>
              <a:t>   </a:t>
            </a:r>
            <a:r>
              <a:rPr lang="en-US" dirty="0" err="1" smtClean="0"/>
              <a:t>Osnovni</a:t>
            </a:r>
            <a:r>
              <a:rPr lang="en-US" dirty="0" smtClean="0"/>
              <a:t> </a:t>
            </a:r>
            <a:r>
              <a:rPr lang="en-US" dirty="0" err="1" smtClean="0"/>
              <a:t>koraci</a:t>
            </a:r>
            <a:r>
              <a:rPr lang="en-US" dirty="0" smtClean="0"/>
              <a:t> VNS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sadržani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u </a:t>
            </a:r>
            <a:r>
              <a:rPr lang="en-US" dirty="0" err="1" smtClean="0"/>
              <a:t>pe</a:t>
            </a:r>
            <a:r>
              <a:rPr lang="sr-Latn-RS" dirty="0" smtClean="0"/>
              <a:t>t</a:t>
            </a:r>
            <a:r>
              <a:rPr lang="en-US" dirty="0" err="1" smtClean="0"/>
              <a:t>lji</a:t>
            </a:r>
            <a:r>
              <a:rPr lang="en-US" dirty="0" smtClean="0"/>
              <a:t> u </a:t>
            </a:r>
            <a:r>
              <a:rPr lang="en-US" dirty="0" err="1" smtClean="0"/>
              <a:t>okviru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se</a:t>
            </a:r>
            <a:r>
              <a:rPr lang="sr-Latn-RS" dirty="0" smtClean="0"/>
              <a:t>: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sr-Latn-RS" dirty="0" smtClean="0"/>
          </a:p>
          <a:p>
            <a:r>
              <a:rPr lang="en-US" dirty="0" err="1" smtClean="0"/>
              <a:t>menja</a:t>
            </a:r>
            <a:r>
              <a:rPr lang="en-US" dirty="0" smtClean="0"/>
              <a:t> </a:t>
            </a:r>
            <a:r>
              <a:rPr lang="en-US" dirty="0" err="1" smtClean="0"/>
              <a:t>indeks</a:t>
            </a:r>
            <a:r>
              <a:rPr lang="en-US" dirty="0" smtClean="0"/>
              <a:t> </a:t>
            </a:r>
            <a:r>
              <a:rPr lang="en-US" dirty="0" err="1" smtClean="0"/>
              <a:t>okoline</a:t>
            </a:r>
            <a:r>
              <a:rPr lang="en-US" dirty="0" smtClean="0"/>
              <a:t> k, </a:t>
            </a:r>
            <a:endParaRPr lang="sr-Latn-RS" dirty="0" smtClean="0"/>
          </a:p>
          <a:p>
            <a:r>
              <a:rPr lang="sr-Latn-RS" dirty="0" err="1" smtClean="0"/>
              <a:t>o</a:t>
            </a:r>
            <a:r>
              <a:rPr lang="en-US" dirty="0" err="1" smtClean="0"/>
              <a:t>dre</a:t>
            </a:r>
            <a:r>
              <a:rPr lang="sr-Latn-RS" dirty="0" smtClean="0"/>
              <a:t>đ</a:t>
            </a:r>
            <a:r>
              <a:rPr lang="en-US" dirty="0" err="1" smtClean="0"/>
              <a:t>uje</a:t>
            </a:r>
            <a:r>
              <a:rPr lang="sr-Latn-RS" dirty="0" smtClean="0"/>
              <a:t> na</a:t>
            </a:r>
            <a:r>
              <a:rPr lang="en-US" dirty="0" smtClean="0"/>
              <a:t> </a:t>
            </a:r>
            <a:r>
              <a:rPr lang="en-US" dirty="0" err="1" smtClean="0"/>
              <a:t>slučaj</a:t>
            </a:r>
            <a:r>
              <a:rPr lang="sr-Latn-RS" dirty="0" smtClean="0"/>
              <a:t>an način</a:t>
            </a:r>
            <a:r>
              <a:rPr lang="en-US" dirty="0" smtClean="0"/>
              <a:t> </a:t>
            </a:r>
            <a:r>
              <a:rPr lang="en-US" dirty="0" err="1" smtClean="0"/>
              <a:t>rešenje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k-</a:t>
            </a:r>
            <a:r>
              <a:rPr lang="sr-Latn-RS" dirty="0" smtClean="0"/>
              <a:t>te </a:t>
            </a:r>
            <a:r>
              <a:rPr lang="en-US" dirty="0" err="1" smtClean="0"/>
              <a:t>okoline</a:t>
            </a:r>
            <a:r>
              <a:rPr lang="sr-Latn-RS" dirty="0" smtClean="0"/>
              <a:t> (Shake)</a:t>
            </a:r>
            <a:r>
              <a:rPr lang="en-US" dirty="0" smtClean="0"/>
              <a:t>, </a:t>
            </a:r>
            <a:endParaRPr lang="sr-Latn-RS" dirty="0" smtClean="0"/>
          </a:p>
          <a:p>
            <a:r>
              <a:rPr lang="en-US" dirty="0" err="1" smtClean="0"/>
              <a:t>izvršava</a:t>
            </a:r>
            <a:r>
              <a:rPr lang="en-US" dirty="0" smtClean="0"/>
              <a:t> </a:t>
            </a:r>
            <a:r>
              <a:rPr lang="en-US" dirty="0" err="1" smtClean="0"/>
              <a:t>procedura</a:t>
            </a:r>
            <a:r>
              <a:rPr lang="en-US" dirty="0" smtClean="0"/>
              <a:t> </a:t>
            </a:r>
            <a:r>
              <a:rPr lang="en-US" dirty="0" err="1" smtClean="0"/>
              <a:t>lokalnog</a:t>
            </a:r>
            <a:r>
              <a:rPr lang="en-US" dirty="0" smtClean="0"/>
              <a:t> </a:t>
            </a:r>
            <a:r>
              <a:rPr lang="en-US" dirty="0" err="1" smtClean="0"/>
              <a:t>pretraživanja</a:t>
            </a:r>
            <a:r>
              <a:rPr lang="sr-Latn-RS" dirty="0" smtClean="0"/>
              <a:t> (Local Search)</a:t>
            </a:r>
            <a:r>
              <a:rPr lang="en-US" dirty="0" smtClean="0"/>
              <a:t> </a:t>
            </a:r>
            <a:endParaRPr lang="sr-Latn-RS" dirty="0" smtClean="0"/>
          </a:p>
          <a:p>
            <a:r>
              <a:rPr lang="en-US" dirty="0" err="1" smtClean="0"/>
              <a:t>proverava</a:t>
            </a:r>
            <a:r>
              <a:rPr lang="en-US" dirty="0" smtClean="0"/>
              <a:t> </a:t>
            </a:r>
            <a:r>
              <a:rPr lang="en-US" dirty="0" err="1" smtClean="0"/>
              <a:t>kvalitet</a:t>
            </a:r>
            <a:r>
              <a:rPr lang="en-US" dirty="0" smtClean="0"/>
              <a:t> </a:t>
            </a:r>
            <a:r>
              <a:rPr lang="en-US" dirty="0" err="1" smtClean="0"/>
              <a:t>dobijenog</a:t>
            </a:r>
            <a:r>
              <a:rPr lang="en-US" dirty="0" smtClean="0"/>
              <a:t> </a:t>
            </a:r>
            <a:r>
              <a:rPr lang="en-US" dirty="0" err="1" smtClean="0"/>
              <a:t>lokalnog</a:t>
            </a:r>
            <a:r>
              <a:rPr lang="en-US" dirty="0" smtClean="0"/>
              <a:t> </a:t>
            </a:r>
            <a:r>
              <a:rPr lang="en-US" dirty="0" err="1" smtClean="0"/>
              <a:t>minimuma</a:t>
            </a:r>
            <a:r>
              <a:rPr lang="en-US" dirty="0" smtClean="0"/>
              <a:t>.</a:t>
            </a:r>
            <a:endParaRPr lang="sr-Latn-RS" dirty="0" smtClean="0"/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r>
              <a:rPr lang="sr-Latn-RS" dirty="0" smtClean="0"/>
              <a:t>   </a:t>
            </a:r>
            <a:r>
              <a:rPr lang="en-US" dirty="0" err="1" smtClean="0"/>
              <a:t>Ovi</a:t>
            </a:r>
            <a:r>
              <a:rPr lang="en-US" dirty="0" smtClean="0"/>
              <a:t> </a:t>
            </a:r>
            <a:r>
              <a:rPr lang="en-US" dirty="0" err="1" smtClean="0"/>
              <a:t>koraci</a:t>
            </a:r>
            <a:r>
              <a:rPr lang="en-US" dirty="0" smtClean="0"/>
              <a:t> se </a:t>
            </a:r>
            <a:r>
              <a:rPr lang="en-US" dirty="0" err="1" smtClean="0"/>
              <a:t>ponavljaju</a:t>
            </a:r>
            <a:r>
              <a:rPr lang="en-US" dirty="0" smtClean="0"/>
              <a:t> </a:t>
            </a: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 smtClean="0"/>
              <a:t>dok</a:t>
            </a:r>
            <a:r>
              <a:rPr lang="en-US" dirty="0" smtClean="0"/>
              <a:t> ne </a:t>
            </a:r>
            <a:r>
              <a:rPr lang="en-US" dirty="0" err="1" smtClean="0"/>
              <a:t>bude</a:t>
            </a:r>
            <a:r>
              <a:rPr lang="en-US" dirty="0" smtClean="0"/>
              <a:t> </a:t>
            </a:r>
            <a:r>
              <a:rPr lang="en-US" dirty="0" err="1" smtClean="0"/>
              <a:t>zadovoljen</a:t>
            </a:r>
            <a:r>
              <a:rPr lang="en-US" dirty="0" smtClean="0"/>
              <a:t> </a:t>
            </a:r>
            <a:r>
              <a:rPr lang="en-US" dirty="0" err="1" smtClean="0"/>
              <a:t>neki</a:t>
            </a:r>
            <a:r>
              <a:rPr lang="en-US" dirty="0" smtClean="0"/>
              <a:t> </a:t>
            </a:r>
            <a:r>
              <a:rPr lang="en-US" dirty="0" err="1" smtClean="0"/>
              <a:t>kriterijum</a:t>
            </a:r>
            <a:r>
              <a:rPr lang="en-US" dirty="0" smtClean="0"/>
              <a:t> </a:t>
            </a:r>
            <a:r>
              <a:rPr lang="en-US" dirty="0" err="1" smtClean="0"/>
              <a:t>zaustavljanja</a:t>
            </a:r>
            <a:r>
              <a:rPr lang="sr-Latn-RS" dirty="0" smtClean="0"/>
              <a:t>:</a:t>
            </a:r>
          </a:p>
          <a:p>
            <a:endParaRPr lang="sr-Latn-RS" dirty="0" smtClean="0"/>
          </a:p>
          <a:p>
            <a:r>
              <a:rPr lang="en-US" dirty="0" err="1" smtClean="0"/>
              <a:t>maksimalno</a:t>
            </a:r>
            <a:r>
              <a:rPr lang="en-US" dirty="0" smtClean="0"/>
              <a:t> </a:t>
            </a:r>
            <a:r>
              <a:rPr lang="en-US" dirty="0" err="1" smtClean="0"/>
              <a:t>dozvoljeno</a:t>
            </a:r>
            <a:r>
              <a:rPr lang="en-US" dirty="0" smtClean="0"/>
              <a:t> CPU </a:t>
            </a:r>
            <a:r>
              <a:rPr lang="en-US" dirty="0" err="1" smtClean="0"/>
              <a:t>vreme</a:t>
            </a:r>
            <a:r>
              <a:rPr lang="en-US" dirty="0" smtClean="0"/>
              <a:t>,</a:t>
            </a:r>
            <a:endParaRPr lang="sr-Latn-RS" dirty="0" smtClean="0"/>
          </a:p>
          <a:p>
            <a:r>
              <a:rPr lang="en-US" dirty="0" err="1" smtClean="0"/>
              <a:t>maksimalan</a:t>
            </a:r>
            <a:r>
              <a:rPr lang="en-US" dirty="0" smtClean="0"/>
              <a:t> </a:t>
            </a:r>
            <a:r>
              <a:rPr lang="en-US" dirty="0" err="1" smtClean="0"/>
              <a:t>broj</a:t>
            </a:r>
            <a:r>
              <a:rPr lang="en-US" dirty="0" smtClean="0"/>
              <a:t> </a:t>
            </a:r>
            <a:r>
              <a:rPr lang="en-US" dirty="0" err="1" smtClean="0"/>
              <a:t>iteracija</a:t>
            </a:r>
            <a:r>
              <a:rPr lang="en-US" dirty="0" smtClean="0"/>
              <a:t>  </a:t>
            </a:r>
            <a:endParaRPr lang="sr-Latn-RS" dirty="0" smtClean="0"/>
          </a:p>
          <a:p>
            <a:r>
              <a:rPr lang="en-US" dirty="0" err="1" smtClean="0"/>
              <a:t>maksimalan</a:t>
            </a:r>
            <a:r>
              <a:rPr lang="en-US" dirty="0" smtClean="0"/>
              <a:t> </a:t>
            </a:r>
            <a:r>
              <a:rPr lang="en-US" dirty="0" err="1" smtClean="0"/>
              <a:t>broj</a:t>
            </a:r>
            <a:r>
              <a:rPr lang="en-US" dirty="0" smtClean="0"/>
              <a:t> </a:t>
            </a:r>
            <a:r>
              <a:rPr lang="en-US" dirty="0" err="1" smtClean="0"/>
              <a:t>iteracija</a:t>
            </a:r>
            <a:r>
              <a:rPr lang="en-US" dirty="0" smtClean="0"/>
              <a:t> </a:t>
            </a:r>
            <a:r>
              <a:rPr lang="en-US" dirty="0" err="1" smtClean="0"/>
              <a:t>izme</a:t>
            </a:r>
            <a:r>
              <a:rPr lang="sr-Latn-RS" dirty="0" smtClean="0"/>
              <a:t>đ</a:t>
            </a:r>
            <a:r>
              <a:rPr lang="en-US" dirty="0" smtClean="0"/>
              <a:t>u </a:t>
            </a:r>
            <a:r>
              <a:rPr lang="en-US" dirty="0" err="1" smtClean="0"/>
              <a:t>dve</a:t>
            </a:r>
            <a:r>
              <a:rPr lang="en-US" dirty="0" smtClean="0"/>
              <a:t> </a:t>
            </a:r>
            <a:r>
              <a:rPr lang="en-US" dirty="0" err="1" smtClean="0"/>
              <a:t>popravke</a:t>
            </a:r>
            <a:endParaRPr lang="sr-Latn-RS" dirty="0" smtClean="0"/>
          </a:p>
          <a:p>
            <a:r>
              <a:rPr lang="sr-Latn-RS" dirty="0" smtClean="0"/>
              <a:t>kombinacija gore navedenog</a:t>
            </a:r>
          </a:p>
          <a:p>
            <a:endParaRPr lang="sr-Latn-RS" dirty="0" smtClean="0"/>
          </a:p>
          <a:p>
            <a:endParaRPr lang="sr-Latn-RS" dirty="0" smtClean="0"/>
          </a:p>
          <a:p>
            <a:endParaRPr 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/>
          </a:bodyPr>
          <a:lstStyle/>
          <a:p>
            <a:r>
              <a:rPr lang="sr-Latn-RS" sz="3200" dirty="0" smtClean="0"/>
              <a:t>(Osnovna) metoda promenljivih okolina</a:t>
            </a:r>
            <a:endParaRPr 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Početno</a:t>
            </a:r>
            <a:r>
              <a:rPr lang="en-US" dirty="0" smtClean="0"/>
              <a:t> </a:t>
            </a:r>
            <a:r>
              <a:rPr lang="en-US" dirty="0" err="1" smtClean="0"/>
              <a:t>rešenje</a:t>
            </a:r>
            <a:r>
              <a:rPr lang="en-US" dirty="0" smtClean="0"/>
              <a:t> u </a:t>
            </a:r>
            <a:r>
              <a:rPr lang="en-US" dirty="0" err="1" smtClean="0"/>
              <a:t>okolini</a:t>
            </a:r>
            <a:r>
              <a:rPr lang="en-US" dirty="0" smtClean="0"/>
              <a:t> k </a:t>
            </a:r>
            <a:r>
              <a:rPr lang="en-US" dirty="0" err="1" smtClean="0"/>
              <a:t>generiše</a:t>
            </a:r>
            <a:r>
              <a:rPr lang="en-US" dirty="0" smtClean="0"/>
              <a:t> se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slučajan</a:t>
            </a:r>
            <a:r>
              <a:rPr lang="en-US" dirty="0" smtClean="0"/>
              <a:t> </a:t>
            </a:r>
            <a:r>
              <a:rPr lang="en-US" dirty="0" err="1" smtClean="0"/>
              <a:t>način</a:t>
            </a:r>
            <a:r>
              <a:rPr lang="en-US" dirty="0" smtClean="0"/>
              <a:t> </a:t>
            </a:r>
            <a:r>
              <a:rPr lang="en-US" dirty="0" err="1" smtClean="0"/>
              <a:t>kako</a:t>
            </a:r>
            <a:r>
              <a:rPr lang="en-US" dirty="0" smtClean="0"/>
              <a:t> bi se </a:t>
            </a:r>
            <a:r>
              <a:rPr lang="en-US" dirty="0" err="1" smtClean="0"/>
              <a:t>obezbedilo</a:t>
            </a:r>
            <a:r>
              <a:rPr lang="en-US" dirty="0" smtClean="0"/>
              <a:t> </a:t>
            </a:r>
            <a:r>
              <a:rPr lang="en-US" dirty="0" err="1" smtClean="0"/>
              <a:t>pretraživanje</a:t>
            </a:r>
            <a:r>
              <a:rPr lang="en-US" dirty="0" smtClean="0"/>
              <a:t> </a:t>
            </a:r>
            <a:r>
              <a:rPr lang="en-US" dirty="0" err="1" smtClean="0"/>
              <a:t>različitih</a:t>
            </a:r>
            <a:r>
              <a:rPr lang="en-US" dirty="0" smtClean="0"/>
              <a:t> </a:t>
            </a:r>
            <a:r>
              <a:rPr lang="en-US" dirty="0" err="1" smtClean="0"/>
              <a:t>regiona</a:t>
            </a:r>
            <a:r>
              <a:rPr lang="en-US" dirty="0" smtClean="0"/>
              <a:t> </a:t>
            </a:r>
            <a:r>
              <a:rPr lang="en-US" dirty="0" err="1" smtClean="0"/>
              <a:t>prilikom</a:t>
            </a:r>
            <a:r>
              <a:rPr lang="en-US" dirty="0" smtClean="0"/>
              <a:t> </a:t>
            </a:r>
            <a:r>
              <a:rPr lang="en-US" dirty="0" err="1" smtClean="0"/>
              <a:t>sledećeg</a:t>
            </a:r>
            <a:r>
              <a:rPr lang="en-US" dirty="0" smtClean="0"/>
              <a:t> </a:t>
            </a:r>
            <a:r>
              <a:rPr lang="en-US" dirty="0" err="1" smtClean="0"/>
              <a:t>razmatranja</a:t>
            </a:r>
            <a:r>
              <a:rPr lang="en-US" dirty="0" smtClean="0"/>
              <a:t> </a:t>
            </a:r>
            <a:r>
              <a:rPr lang="en-US" dirty="0" err="1" smtClean="0"/>
              <a:t>okoline</a:t>
            </a:r>
            <a:r>
              <a:rPr lang="en-US" dirty="0" smtClean="0"/>
              <a:t> k. </a:t>
            </a:r>
            <a:endParaRPr lang="sr-Latn-RS" dirty="0" smtClean="0"/>
          </a:p>
          <a:p>
            <a:endParaRPr lang="sr-Latn-RS" dirty="0" smtClean="0"/>
          </a:p>
          <a:p>
            <a:r>
              <a:rPr lang="en-US" dirty="0" err="1" smtClean="0"/>
              <a:t>Okoline</a:t>
            </a:r>
            <a:r>
              <a:rPr lang="en-US" dirty="0" smtClean="0"/>
              <a:t> se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razlikovati</a:t>
            </a:r>
            <a:r>
              <a:rPr lang="en-US" dirty="0" smtClean="0"/>
              <a:t> </a:t>
            </a:r>
            <a:endParaRPr lang="sr-Latn-RS" dirty="0" smtClean="0"/>
          </a:p>
          <a:p>
            <a:pPr>
              <a:buNone/>
            </a:pPr>
            <a:r>
              <a:rPr lang="sr-Latn-RS" dirty="0" smtClean="0"/>
              <a:t>	- na</a:t>
            </a:r>
            <a:r>
              <a:rPr lang="en-US" dirty="0" smtClean="0"/>
              <a:t> </a:t>
            </a:r>
            <a:r>
              <a:rPr lang="en-US" dirty="0" err="1" smtClean="0"/>
              <a:t>osnovu</a:t>
            </a:r>
            <a:r>
              <a:rPr lang="en-US" dirty="0" smtClean="0"/>
              <a:t> </a:t>
            </a:r>
            <a:r>
              <a:rPr lang="en-US" dirty="0" err="1" smtClean="0"/>
              <a:t>rastojanja</a:t>
            </a:r>
            <a:r>
              <a:rPr lang="en-US" dirty="0" smtClean="0"/>
              <a:t> (</a:t>
            </a:r>
            <a:r>
              <a:rPr lang="en-US" dirty="0" err="1" smtClean="0"/>
              <a:t>broja</a:t>
            </a:r>
            <a:r>
              <a:rPr lang="en-US" dirty="0" smtClean="0"/>
              <a:t> </a:t>
            </a:r>
            <a:r>
              <a:rPr lang="en-US" dirty="0" err="1" smtClean="0"/>
              <a:t>transformacija</a:t>
            </a:r>
            <a:r>
              <a:rPr lang="sr-Latn-RS" dirty="0" smtClean="0"/>
              <a:t> nad rešenjem</a:t>
            </a:r>
            <a:r>
              <a:rPr lang="en-US" dirty="0" smtClean="0"/>
              <a:t>)   </a:t>
            </a:r>
            <a:endParaRPr lang="sr-Latn-RS" dirty="0" smtClean="0"/>
          </a:p>
          <a:p>
            <a:pPr>
              <a:buNone/>
            </a:pPr>
            <a:r>
              <a:rPr lang="sr-Latn-RS" dirty="0" smtClean="0"/>
              <a:t>    - na </a:t>
            </a:r>
            <a:r>
              <a:rPr lang="en-US" dirty="0" err="1" smtClean="0"/>
              <a:t>osnovu</a:t>
            </a:r>
            <a:r>
              <a:rPr lang="en-US" dirty="0" smtClean="0"/>
              <a:t> </a:t>
            </a:r>
            <a:r>
              <a:rPr lang="en-US" dirty="0" err="1" smtClean="0"/>
              <a:t>metrike</a:t>
            </a:r>
            <a:r>
              <a:rPr lang="en-US" dirty="0" smtClean="0"/>
              <a:t> (</a:t>
            </a:r>
            <a:r>
              <a:rPr lang="en-US" dirty="0" err="1" smtClean="0"/>
              <a:t>vrste</a:t>
            </a:r>
            <a:r>
              <a:rPr lang="en-US" dirty="0" smtClean="0"/>
              <a:t> </a:t>
            </a:r>
            <a:r>
              <a:rPr lang="en-US" dirty="0" err="1" smtClean="0"/>
              <a:t>transformacija</a:t>
            </a:r>
            <a:r>
              <a:rPr lang="sr-Latn-RS" dirty="0" smtClean="0"/>
              <a:t> nad rešenjem</a:t>
            </a:r>
            <a:r>
              <a:rPr lang="en-US" dirty="0" smtClean="0"/>
              <a:t>)</a:t>
            </a:r>
            <a:endParaRPr lang="sr-Latn-RS" dirty="0" smtClean="0"/>
          </a:p>
          <a:p>
            <a:endParaRPr lang="sr-Latn-RS" dirty="0" smtClean="0"/>
          </a:p>
          <a:p>
            <a:r>
              <a:rPr lang="sr-Latn-RS" dirty="0" smtClean="0"/>
              <a:t>O</a:t>
            </a:r>
            <a:r>
              <a:rPr lang="en-US" dirty="0" err="1" smtClean="0"/>
              <a:t>koline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razmrdavanje</a:t>
            </a:r>
            <a:r>
              <a:rPr lang="en-US" dirty="0" smtClean="0"/>
              <a:t> (</a:t>
            </a:r>
            <a:r>
              <a:rPr lang="en-US" dirty="0" err="1" smtClean="0"/>
              <a:t>izbor</a:t>
            </a:r>
            <a:r>
              <a:rPr lang="en-US" dirty="0" smtClean="0"/>
              <a:t> </a:t>
            </a:r>
            <a:r>
              <a:rPr lang="en-US" dirty="0" err="1" smtClean="0"/>
              <a:t>slučajnog</a:t>
            </a:r>
            <a:r>
              <a:rPr lang="en-US" dirty="0" smtClean="0"/>
              <a:t> </a:t>
            </a:r>
            <a:r>
              <a:rPr lang="en-US" dirty="0" err="1" smtClean="0"/>
              <a:t>rešenja</a:t>
            </a:r>
            <a:r>
              <a:rPr lang="en-US" dirty="0" smtClean="0"/>
              <a:t>)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lokalno</a:t>
            </a:r>
            <a:r>
              <a:rPr lang="en-US" dirty="0" smtClean="0"/>
              <a:t> </a:t>
            </a:r>
            <a:r>
              <a:rPr lang="en-US" dirty="0" err="1" smtClean="0"/>
              <a:t>pretraživanje</a:t>
            </a:r>
            <a:r>
              <a:rPr lang="en-US" dirty="0" smtClean="0"/>
              <a:t> ne </a:t>
            </a:r>
            <a:r>
              <a:rPr lang="en-US" dirty="0" err="1" smtClean="0"/>
              <a:t>moraju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istog</a:t>
            </a:r>
            <a:r>
              <a:rPr lang="en-US" dirty="0" smtClean="0"/>
              <a:t> </a:t>
            </a:r>
            <a:r>
              <a:rPr lang="en-US" dirty="0" err="1" smtClean="0"/>
              <a:t>tipa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5943600"/>
            <a:ext cx="7481776" cy="457200"/>
          </a:xfrm>
        </p:spPr>
        <p:txBody>
          <a:bodyPr/>
          <a:lstStyle/>
          <a:p>
            <a:r>
              <a:rPr lang="sr-Latn-RS" dirty="0" smtClean="0"/>
              <a:t>Šema (osnovne) metode promenljivih okolina</a:t>
            </a:r>
            <a:endParaRPr lang="en-US" dirty="0"/>
          </a:p>
        </p:txBody>
      </p:sp>
      <p:pic>
        <p:nvPicPr>
          <p:cNvPr id="2969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53962" y="762000"/>
            <a:ext cx="8590038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pPr algn="ctr"/>
            <a:r>
              <a:rPr lang="sr-Latn-RS" dirty="0" smtClean="0"/>
              <a:t>Šema lokalnog pretraživanja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633728"/>
            <a:ext cx="8915400" cy="4995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200" b="1" dirty="0" err="1" smtClean="0"/>
              <a:t>Inicijalizacija</a:t>
            </a:r>
            <a:r>
              <a:rPr lang="en-US" sz="2200" b="1" dirty="0" smtClean="0"/>
              <a:t>:</a:t>
            </a:r>
            <a:r>
              <a:rPr lang="en-US" sz="2200" dirty="0" smtClean="0"/>
              <a:t>  </a:t>
            </a:r>
            <a:r>
              <a:rPr lang="en-US" sz="2200" dirty="0" err="1" smtClean="0"/>
              <a:t>Izabrati</a:t>
            </a:r>
            <a:r>
              <a:rPr lang="en-US" sz="2200" dirty="0" smtClean="0"/>
              <a:t> </a:t>
            </a:r>
            <a:r>
              <a:rPr lang="en-US" sz="2200" dirty="0" err="1" smtClean="0"/>
              <a:t>početno</a:t>
            </a:r>
            <a:r>
              <a:rPr lang="en-US" sz="2200" dirty="0" smtClean="0"/>
              <a:t> </a:t>
            </a:r>
            <a:r>
              <a:rPr lang="en-US" sz="2200" dirty="0" err="1" smtClean="0"/>
              <a:t>rešenje</a:t>
            </a:r>
            <a:r>
              <a:rPr lang="en-US" sz="2200" dirty="0" smtClean="0"/>
              <a:t> x</a:t>
            </a:r>
            <a:r>
              <a:rPr lang="en-US" sz="2200" baseline="-25000" dirty="0" smtClean="0"/>
              <a:t>1 </a:t>
            </a:r>
            <a:r>
              <a:rPr lang="en-US" sz="2200" dirty="0" smtClean="0"/>
              <a:t>∈ X  </a:t>
            </a:r>
          </a:p>
          <a:p>
            <a:pPr>
              <a:buNone/>
            </a:pPr>
            <a:r>
              <a:rPr lang="en-US" sz="2200" dirty="0" smtClean="0"/>
              <a:t>                            x</a:t>
            </a:r>
            <a:r>
              <a:rPr lang="en-US" sz="2200" baseline="30000" dirty="0" smtClean="0"/>
              <a:t>*</a:t>
            </a:r>
            <a:r>
              <a:rPr lang="en-US" sz="2200" dirty="0" smtClean="0"/>
              <a:t> = x</a:t>
            </a:r>
            <a:r>
              <a:rPr lang="sr-Latn-RS" sz="2200" baseline="-25000" dirty="0" smtClean="0"/>
              <a:t>0     </a:t>
            </a:r>
            <a:r>
              <a:rPr lang="en-US" sz="2200" dirty="0" smtClean="0"/>
              <a:t>,</a:t>
            </a:r>
            <a:r>
              <a:rPr lang="sr-Latn-RS" sz="2200" dirty="0" smtClean="0"/>
              <a:t>  </a:t>
            </a:r>
            <a:r>
              <a:rPr lang="en-US" sz="2200" dirty="0" smtClean="0"/>
              <a:t> f</a:t>
            </a:r>
            <a:r>
              <a:rPr lang="en-US" sz="2200" baseline="30000" dirty="0" smtClean="0"/>
              <a:t>* </a:t>
            </a:r>
            <a:r>
              <a:rPr lang="en-US" sz="2200" dirty="0" smtClean="0"/>
              <a:t>=f</a:t>
            </a:r>
            <a:r>
              <a:rPr lang="sr-Latn-RS" sz="2200" dirty="0" smtClean="0"/>
              <a:t> </a:t>
            </a:r>
            <a:r>
              <a:rPr lang="en-US" sz="2200" dirty="0" smtClean="0"/>
              <a:t>(x</a:t>
            </a:r>
            <a:r>
              <a:rPr lang="sr-Latn-RS" sz="2200" baseline="-25000" dirty="0" smtClean="0"/>
              <a:t>0</a:t>
            </a:r>
            <a:r>
              <a:rPr lang="en-US" sz="2200" dirty="0" smtClean="0"/>
              <a:t>)</a:t>
            </a:r>
            <a:endParaRPr lang="sr-Latn-RS" sz="2200" dirty="0" smtClean="0"/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r>
              <a:rPr lang="sr-Latn-CS" sz="2200" b="1" dirty="0" smtClean="0"/>
              <a:t>Iterativni korak:</a:t>
            </a:r>
            <a:r>
              <a:rPr lang="sr-Latn-CS" sz="2200" dirty="0" smtClean="0"/>
              <a:t> n = 0, 1, 2, 3, . . .</a:t>
            </a:r>
            <a:endParaRPr lang="en-US" sz="2200" dirty="0" smtClean="0"/>
          </a:p>
          <a:p>
            <a:pPr>
              <a:buNone/>
            </a:pPr>
            <a:r>
              <a:rPr lang="sr-Latn-CS" sz="2200" dirty="0" smtClean="0"/>
              <a:t>     U okolini N(x</a:t>
            </a:r>
            <a:r>
              <a:rPr lang="sr-Latn-CS" sz="2200" baseline="-25000" dirty="0" smtClean="0"/>
              <a:t>n </a:t>
            </a:r>
            <a:r>
              <a:rPr lang="sr-Latn-CS" sz="2200" dirty="0" smtClean="0"/>
              <a:t>) trenutnog rešenja naći sledeće rešenje x</a:t>
            </a:r>
            <a:r>
              <a:rPr lang="sr-Latn-CS" sz="2200" baseline="-25000" dirty="0" smtClean="0"/>
              <a:t>n+1</a:t>
            </a:r>
            <a:r>
              <a:rPr lang="sr-Latn-CS" sz="2200" dirty="0" smtClean="0"/>
              <a:t> , prema zadatom kriterijumu </a:t>
            </a:r>
            <a:endParaRPr lang="en-US" sz="2200" dirty="0" smtClean="0"/>
          </a:p>
          <a:p>
            <a:pPr>
              <a:buNone/>
            </a:pPr>
            <a:r>
              <a:rPr lang="sr-Latn-CS" sz="2200" dirty="0" smtClean="0"/>
              <a:t>     Ako je f (x</a:t>
            </a:r>
            <a:r>
              <a:rPr lang="sr-Latn-CS" sz="2200" baseline="-25000" dirty="0" smtClean="0"/>
              <a:t>n+1</a:t>
            </a:r>
            <a:r>
              <a:rPr lang="sr-Latn-CS" sz="2200" dirty="0" smtClean="0"/>
              <a:t>) &lt; f</a:t>
            </a:r>
            <a:r>
              <a:rPr lang="sr-Latn-CS" sz="2200" baseline="30000" dirty="0" smtClean="0"/>
              <a:t>*</a:t>
            </a:r>
            <a:r>
              <a:rPr lang="sr-Latn-CS" sz="2200" dirty="0" smtClean="0"/>
              <a:t> , tada </a:t>
            </a:r>
            <a:r>
              <a:rPr lang="en-US" sz="2200" dirty="0" smtClean="0"/>
              <a:t>x</a:t>
            </a:r>
            <a:r>
              <a:rPr lang="en-US" sz="2200" baseline="30000" dirty="0" smtClean="0"/>
              <a:t>*</a:t>
            </a:r>
            <a:r>
              <a:rPr lang="en-US" sz="2200" dirty="0" smtClean="0"/>
              <a:t> = x</a:t>
            </a:r>
            <a:r>
              <a:rPr lang="en-US" sz="2200" baseline="-25000" dirty="0" smtClean="0"/>
              <a:t>n+1 </a:t>
            </a:r>
            <a:r>
              <a:rPr lang="sr-Latn-CS" sz="2200" dirty="0" smtClean="0"/>
              <a:t> i </a:t>
            </a:r>
            <a:r>
              <a:rPr lang="en-US" sz="2200" dirty="0" smtClean="0"/>
              <a:t>f</a:t>
            </a:r>
            <a:r>
              <a:rPr lang="en-US" sz="2200" baseline="30000" dirty="0" smtClean="0"/>
              <a:t>* </a:t>
            </a:r>
            <a:r>
              <a:rPr lang="en-US" sz="2200" dirty="0" smtClean="0"/>
              <a:t>=</a:t>
            </a:r>
            <a:r>
              <a:rPr lang="sr-Latn-RS" sz="2200" dirty="0" smtClean="0"/>
              <a:t> </a:t>
            </a:r>
            <a:r>
              <a:rPr lang="en-US" sz="2200" dirty="0" smtClean="0"/>
              <a:t>f(x</a:t>
            </a:r>
            <a:r>
              <a:rPr lang="en-US" sz="2200" baseline="-25000" dirty="0" smtClean="0"/>
              <a:t>n+1</a:t>
            </a:r>
            <a:r>
              <a:rPr lang="en-US" sz="2200" dirty="0" smtClean="0"/>
              <a:t>)</a:t>
            </a:r>
            <a:endParaRPr lang="sr-Latn-RS" sz="2200" dirty="0" smtClean="0"/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r>
              <a:rPr lang="en-US" sz="2200" b="1" dirty="0" err="1" smtClean="0"/>
              <a:t>Kraj</a:t>
            </a:r>
            <a:r>
              <a:rPr lang="en-US" sz="2200" b="1" dirty="0" smtClean="0"/>
              <a:t>:  </a:t>
            </a:r>
            <a:r>
              <a:rPr lang="en-US" sz="2200" dirty="0" err="1" smtClean="0"/>
              <a:t>Ako</a:t>
            </a:r>
            <a:r>
              <a:rPr lang="en-US" sz="2200" dirty="0" smtClean="0"/>
              <a:t> </a:t>
            </a:r>
            <a:r>
              <a:rPr lang="en-US" sz="2200" dirty="0" err="1" smtClean="0"/>
              <a:t>kriterijum</a:t>
            </a:r>
            <a:r>
              <a:rPr lang="en-US" sz="2200" dirty="0" smtClean="0"/>
              <a:t> </a:t>
            </a:r>
            <a:r>
              <a:rPr lang="en-US" sz="2200" dirty="0" err="1" smtClean="0"/>
              <a:t>izbora</a:t>
            </a:r>
            <a:r>
              <a:rPr lang="en-US" sz="2200" dirty="0" smtClean="0"/>
              <a:t> </a:t>
            </a:r>
            <a:r>
              <a:rPr lang="en-US" sz="2200" dirty="0" err="1" smtClean="0"/>
              <a:t>nije</a:t>
            </a:r>
            <a:r>
              <a:rPr lang="en-US" sz="2200" dirty="0" smtClean="0"/>
              <a:t> </a:t>
            </a:r>
            <a:r>
              <a:rPr lang="en-US" sz="2200" dirty="0" err="1" smtClean="0"/>
              <a:t>zadovoljan</a:t>
            </a:r>
            <a:r>
              <a:rPr lang="en-US" sz="2200" dirty="0" smtClean="0"/>
              <a:t> </a:t>
            </a:r>
            <a:r>
              <a:rPr lang="en-US" sz="2200" dirty="0" err="1" smtClean="0"/>
              <a:t>ni</a:t>
            </a:r>
            <a:r>
              <a:rPr lang="en-US" sz="2200" dirty="0" smtClean="0"/>
              <a:t> </a:t>
            </a:r>
            <a:r>
              <a:rPr lang="en-US" sz="2200" dirty="0" err="1" smtClean="0"/>
              <a:t>za</a:t>
            </a:r>
            <a:r>
              <a:rPr lang="en-US" sz="2200" dirty="0" smtClean="0"/>
              <a:t> </a:t>
            </a:r>
            <a:r>
              <a:rPr lang="en-US" sz="2200" dirty="0" err="1" smtClean="0"/>
              <a:t>jednog</a:t>
            </a:r>
            <a:r>
              <a:rPr lang="en-US" sz="2200" dirty="0" smtClean="0"/>
              <a:t> </a:t>
            </a:r>
            <a:r>
              <a:rPr lang="en-US" sz="2200" dirty="0" err="1" smtClean="0"/>
              <a:t>suseda</a:t>
            </a:r>
            <a:r>
              <a:rPr lang="en-US" sz="2200" dirty="0" smtClean="0"/>
              <a:t> </a:t>
            </a:r>
            <a:r>
              <a:rPr lang="en-US" sz="2200" dirty="0" err="1" smtClean="0"/>
              <a:t>iz</a:t>
            </a:r>
            <a:r>
              <a:rPr lang="en-US" sz="2200" dirty="0" smtClean="0"/>
              <a:t> </a:t>
            </a:r>
            <a:r>
              <a:rPr lang="en-US" sz="2200" dirty="0" err="1" smtClean="0"/>
              <a:t>okoline</a:t>
            </a:r>
            <a:r>
              <a:rPr lang="en-US" sz="2200" dirty="0" smtClean="0"/>
              <a:t> N(</a:t>
            </a:r>
            <a:r>
              <a:rPr lang="en-US" sz="2200" dirty="0" err="1" smtClean="0"/>
              <a:t>x</a:t>
            </a:r>
            <a:r>
              <a:rPr lang="en-US" sz="2200" baseline="-25000" dirty="0" err="1" smtClean="0"/>
              <a:t>n</a:t>
            </a:r>
            <a:r>
              <a:rPr lang="en-US" sz="2200" dirty="0" smtClean="0"/>
              <a:t>) </a:t>
            </a:r>
            <a:r>
              <a:rPr lang="en-US" sz="2200" dirty="0" err="1" smtClean="0"/>
              <a:t>ili</a:t>
            </a:r>
            <a:r>
              <a:rPr lang="en-US" sz="2200" dirty="0" smtClean="0"/>
              <a:t> je </a:t>
            </a:r>
            <a:r>
              <a:rPr lang="en-US" sz="2200" dirty="0" err="1" smtClean="0"/>
              <a:t>zadovoljen</a:t>
            </a:r>
            <a:r>
              <a:rPr lang="en-US" sz="2200" dirty="0" smtClean="0"/>
              <a:t> </a:t>
            </a:r>
            <a:r>
              <a:rPr lang="en-US" sz="2200" dirty="0" err="1" smtClean="0"/>
              <a:t>neki</a:t>
            </a:r>
            <a:r>
              <a:rPr lang="en-US" sz="2200" dirty="0" smtClean="0"/>
              <a:t> </a:t>
            </a:r>
            <a:r>
              <a:rPr lang="en-US" sz="2200" dirty="0" err="1" smtClean="0"/>
              <a:t>drugi</a:t>
            </a:r>
            <a:r>
              <a:rPr lang="en-US" sz="2200" dirty="0" smtClean="0"/>
              <a:t> </a:t>
            </a:r>
            <a:r>
              <a:rPr lang="en-US" sz="2200" dirty="0" err="1" smtClean="0"/>
              <a:t>kriterijum</a:t>
            </a:r>
            <a:r>
              <a:rPr lang="en-US" sz="2200" dirty="0" smtClean="0"/>
              <a:t> </a:t>
            </a:r>
            <a:r>
              <a:rPr lang="en-US" sz="2200" dirty="0" err="1" smtClean="0"/>
              <a:t>zaustavljanja</a:t>
            </a:r>
            <a:r>
              <a:rPr lang="en-US" sz="2200" dirty="0" smtClean="0"/>
              <a:t> ,</a:t>
            </a:r>
            <a:r>
              <a:rPr lang="sr-Latn-RS" sz="2200" dirty="0" smtClean="0"/>
              <a:t> algoritam završava sa radom,</a:t>
            </a:r>
            <a:r>
              <a:rPr lang="en-US" sz="2200" dirty="0" smtClean="0"/>
              <a:t> a x</a:t>
            </a:r>
            <a:r>
              <a:rPr lang="en-US" sz="2200" baseline="30000" dirty="0" smtClean="0"/>
              <a:t>*</a:t>
            </a:r>
            <a:r>
              <a:rPr lang="en-US" sz="2200" dirty="0" smtClean="0"/>
              <a:t>  se </a:t>
            </a:r>
            <a:r>
              <a:rPr lang="en-US" sz="2200" dirty="0" err="1" smtClean="0"/>
              <a:t>uzima</a:t>
            </a:r>
            <a:r>
              <a:rPr lang="en-US" sz="2200" dirty="0" smtClean="0"/>
              <a:t> </a:t>
            </a:r>
            <a:r>
              <a:rPr lang="en-US" sz="2200" dirty="0" err="1" smtClean="0"/>
              <a:t>za</a:t>
            </a:r>
            <a:r>
              <a:rPr lang="en-US" sz="2200" dirty="0" smtClean="0"/>
              <a:t> </a:t>
            </a:r>
            <a:r>
              <a:rPr lang="en-US" sz="2200" dirty="0" err="1" smtClean="0"/>
              <a:t>aproksimaciju</a:t>
            </a:r>
            <a:r>
              <a:rPr lang="en-US" sz="2200" dirty="0" smtClean="0"/>
              <a:t> </a:t>
            </a:r>
            <a:r>
              <a:rPr lang="en-US" sz="2200" dirty="0" err="1" smtClean="0"/>
              <a:t>optimalnog</a:t>
            </a:r>
            <a:r>
              <a:rPr lang="en-US" sz="2200" dirty="0" smtClean="0"/>
              <a:t> </a:t>
            </a:r>
            <a:r>
              <a:rPr lang="en-US" sz="2200" dirty="0" err="1" smtClean="0"/>
              <a:t>rešenja</a:t>
            </a:r>
            <a:r>
              <a:rPr lang="en-US" sz="220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pPr algn="ctr"/>
            <a:r>
              <a:rPr lang="sr-Latn-RS" dirty="0" smtClean="0"/>
              <a:t>Lokalno pretraživanje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56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CS" sz="2200" dirty="0" smtClean="0"/>
              <a:t>   </a:t>
            </a:r>
          </a:p>
          <a:p>
            <a:pPr>
              <a:buNone/>
            </a:pPr>
            <a:endParaRPr lang="sr-Latn-CS" sz="2200" dirty="0" smtClean="0"/>
          </a:p>
          <a:p>
            <a:pPr>
              <a:buNone/>
            </a:pPr>
            <a:r>
              <a:rPr lang="sr-Latn-CS" sz="2400" dirty="0" smtClean="0"/>
              <a:t>Efikasnost lokalnog pretraživanja zavisi od :</a:t>
            </a:r>
            <a:r>
              <a:rPr lang="en-GB" sz="2400" dirty="0" smtClean="0"/>
              <a:t> </a:t>
            </a:r>
            <a:endParaRPr lang="sr-Latn-RS" sz="2400" dirty="0" smtClean="0"/>
          </a:p>
          <a:p>
            <a:pPr>
              <a:buNone/>
            </a:pPr>
            <a:endParaRPr lang="sr-Latn-RS" sz="2400" dirty="0" smtClean="0"/>
          </a:p>
          <a:p>
            <a:r>
              <a:rPr lang="sr-Latn-RS" sz="2400" dirty="0" smtClean="0"/>
              <a:t>kvaliteta </a:t>
            </a:r>
            <a:r>
              <a:rPr lang="en-GB" sz="2400" dirty="0" err="1" smtClean="0"/>
              <a:t>početnog</a:t>
            </a:r>
            <a:r>
              <a:rPr lang="en-GB" sz="2400" dirty="0" smtClean="0"/>
              <a:t> </a:t>
            </a:r>
            <a:r>
              <a:rPr lang="en-GB" sz="2400" dirty="0" err="1" smtClean="0"/>
              <a:t>rešenja</a:t>
            </a:r>
            <a:r>
              <a:rPr lang="sr-Latn-RS" sz="2400" dirty="0" smtClean="0"/>
              <a:t>,</a:t>
            </a:r>
          </a:p>
          <a:p>
            <a:r>
              <a:rPr lang="sr-Latn-RS" sz="2400" dirty="0" smtClean="0"/>
              <a:t>strukture okoline,</a:t>
            </a:r>
          </a:p>
          <a:p>
            <a:r>
              <a:rPr lang="sr-Latn-RS" sz="2400" dirty="0" smtClean="0"/>
              <a:t>na koji načina pretražujemo okolinu ,</a:t>
            </a:r>
          </a:p>
          <a:p>
            <a:r>
              <a:rPr lang="sr-Latn-CS" sz="2400" dirty="0" smtClean="0"/>
              <a:t>kriterijuma koji se koristi u svakoj iteraciji za izbor sledećeg rešenja,</a:t>
            </a:r>
          </a:p>
          <a:p>
            <a:r>
              <a:rPr lang="sr-Latn-CS" sz="2400" dirty="0" smtClean="0"/>
              <a:t>kriterijuma zaustavljanja.</a:t>
            </a:r>
            <a:endParaRPr lang="en-US" sz="2400" dirty="0" smtClean="0"/>
          </a:p>
          <a:p>
            <a:pPr>
              <a:buNone/>
            </a:pPr>
            <a:endParaRPr lang="sr-Latn-R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447800"/>
            <a:ext cx="84582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2200" dirty="0" smtClean="0"/>
              <a:t>Pri definisanju okoline  poželjno je da budu zadovoljeni sledeći uslovi:</a:t>
            </a:r>
          </a:p>
          <a:p>
            <a:pPr>
              <a:buFont typeface="Arial" pitchFamily="34" charset="0"/>
              <a:buChar char="•"/>
            </a:pPr>
            <a:endParaRPr lang="en-US" sz="2200" dirty="0" smtClean="0"/>
          </a:p>
          <a:p>
            <a:pPr lvl="0">
              <a:buClr>
                <a:schemeClr val="accent2"/>
              </a:buClr>
              <a:buFont typeface="Arial" pitchFamily="34" charset="0"/>
              <a:buChar char="•"/>
            </a:pPr>
            <a:r>
              <a:rPr lang="sr-Latn-CS" sz="2200" dirty="0" smtClean="0"/>
              <a:t> Okolina svake tačke je simetrična.</a:t>
            </a:r>
          </a:p>
          <a:p>
            <a:pPr lvl="0">
              <a:buClr>
                <a:schemeClr val="accent2"/>
              </a:buClr>
              <a:buFont typeface="Arial" pitchFamily="34" charset="0"/>
              <a:buChar char="•"/>
            </a:pPr>
            <a:endParaRPr lang="en-US" sz="2200" dirty="0" smtClean="0"/>
          </a:p>
          <a:p>
            <a:pPr lvl="0">
              <a:buClr>
                <a:schemeClr val="accent2"/>
              </a:buClr>
              <a:buFont typeface="Arial" pitchFamily="34" charset="0"/>
              <a:buChar char="•"/>
            </a:pPr>
            <a:r>
              <a:rPr lang="sr-Latn-CS" sz="2200" dirty="0" smtClean="0"/>
              <a:t> Okolina ne treba da bude ni suviše velika, ni suviše mala.</a:t>
            </a:r>
          </a:p>
          <a:p>
            <a:pPr lvl="0">
              <a:buClr>
                <a:schemeClr val="accent2"/>
              </a:buClr>
              <a:buFont typeface="Arial" pitchFamily="34" charset="0"/>
              <a:buChar char="•"/>
            </a:pPr>
            <a:endParaRPr lang="en-US" sz="2200" dirty="0" smtClean="0"/>
          </a:p>
          <a:p>
            <a:pPr lvl="0">
              <a:buClr>
                <a:schemeClr val="accent2"/>
              </a:buClr>
              <a:buFont typeface="Arial" pitchFamily="34" charset="0"/>
              <a:buChar char="•"/>
            </a:pPr>
            <a:r>
              <a:rPr lang="sr-Latn-CS" sz="2200" dirty="0" smtClean="0"/>
              <a:t> Polazeći od proizvoljne tačke prostora X, nizom uzastopnih pomaka možemo doći do bilo koje druge tačke ovog prostora.</a:t>
            </a:r>
          </a:p>
          <a:p>
            <a:pPr lvl="0">
              <a:buClr>
                <a:schemeClr val="accent2"/>
              </a:buClr>
            </a:pPr>
            <a:endParaRPr lang="en-US" sz="2200" dirty="0" smtClean="0"/>
          </a:p>
          <a:p>
            <a:pPr lvl="0">
              <a:buClr>
                <a:schemeClr val="accent2"/>
              </a:buClr>
              <a:buFont typeface="Arial" pitchFamily="34" charset="0"/>
              <a:buChar char="•"/>
            </a:pPr>
            <a:r>
              <a:rPr lang="sr-Latn-CS" sz="2200" dirty="0" smtClean="0"/>
              <a:t> Pomak treba da obezbedi što jednostavnije i brže generisanje susednih rešenja i njihovu evaluaciju.</a:t>
            </a:r>
            <a:endParaRPr lang="en-US" sz="2200" dirty="0"/>
          </a:p>
        </p:txBody>
      </p:sp>
      <p:sp>
        <p:nvSpPr>
          <p:cNvPr id="3" name="Title 2"/>
          <p:cNvSpPr txBox="1">
            <a:spLocks/>
          </p:cNvSpPr>
          <p:nvPr/>
        </p:nvSpPr>
        <p:spPr>
          <a:xfrm>
            <a:off x="457200" y="228600"/>
            <a:ext cx="8229600" cy="8382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Lokalno pretraživanje</a:t>
            </a:r>
            <a:endParaRPr kumimoji="0" lang="en-US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990600"/>
          </a:xfrm>
        </p:spPr>
        <p:txBody>
          <a:bodyPr/>
          <a:lstStyle/>
          <a:p>
            <a:pPr algn="ctr"/>
            <a:r>
              <a:rPr lang="sr-Latn-RS" dirty="0" smtClean="0"/>
              <a:t>Strategije poboljšanja LS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8991600" cy="5486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r-Latn-RS" sz="2200" b="1" i="1" dirty="0" smtClean="0"/>
              <a:t>  </a:t>
            </a:r>
            <a:r>
              <a:rPr lang="sr-Latn-RS" sz="2200" dirty="0" smtClean="0"/>
              <a:t>Kako poboljšati performanse LS?</a:t>
            </a:r>
          </a:p>
          <a:p>
            <a:pPr>
              <a:buNone/>
            </a:pPr>
            <a:endParaRPr lang="sr-Latn-RS" sz="2200" dirty="0" smtClean="0"/>
          </a:p>
          <a:p>
            <a:pPr>
              <a:buNone/>
            </a:pPr>
            <a:r>
              <a:rPr lang="sr-Latn-RS" sz="2200" b="1" dirty="0" smtClean="0"/>
              <a:t>  Strategija  1:</a:t>
            </a:r>
            <a:r>
              <a:rPr lang="sr-Latn-RS" sz="2200" dirty="0" smtClean="0"/>
              <a:t> </a:t>
            </a:r>
          </a:p>
          <a:p>
            <a:pPr>
              <a:buNone/>
            </a:pPr>
            <a:r>
              <a:rPr lang="sr-Latn-RS" sz="2200" b="1" dirty="0" smtClean="0"/>
              <a:t>   Multistart pristup (Multistart Local Search-MLS)</a:t>
            </a:r>
          </a:p>
          <a:p>
            <a:r>
              <a:rPr lang="sr-Latn-RS" sz="2200" dirty="0" smtClean="0"/>
              <a:t>Kvalitet rešenja  dobijenog LS između ostalog zavisi od početnog rešenja u čijoj okolini započinjemo pretragu.</a:t>
            </a:r>
          </a:p>
          <a:p>
            <a:r>
              <a:rPr lang="sr-Latn-RS" sz="2200" dirty="0" smtClean="0"/>
              <a:t>Generiše se više različitih početnih rešenja.</a:t>
            </a:r>
          </a:p>
          <a:p>
            <a:r>
              <a:rPr lang="sr-Latn-RS" sz="2200" dirty="0" smtClean="0"/>
              <a:t>Svako početno rešenje se najčešće bira na slučajan ili pseudo-slučajan način.</a:t>
            </a:r>
          </a:p>
          <a:p>
            <a:r>
              <a:rPr lang="sr-Latn-RS" sz="2200" dirty="0" smtClean="0"/>
              <a:t>LS se izvršava više puta, polazeći svaki put od drugog  početnog rešenja. </a:t>
            </a:r>
          </a:p>
          <a:p>
            <a:r>
              <a:rPr lang="sr-Latn-RS" sz="2200" dirty="0" smtClean="0"/>
              <a:t>Koraci LS koji započinju od različitih početnih rešenja su međusobno nezavisni. </a:t>
            </a:r>
          </a:p>
          <a:p>
            <a:r>
              <a:rPr lang="sr-Latn-RS" sz="2200" dirty="0" smtClean="0"/>
              <a:t>Najbolje među rešenjima iz nezavisnih lokalnih pretraga uzima se  za aproksimaciju optimalnog rešenja. 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53903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pPr algn="ctr"/>
            <a:r>
              <a:rPr lang="sr-Latn-RS" dirty="0" smtClean="0"/>
              <a:t>Strategije poboljšanja LS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5626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sr-Latn-RS" sz="9600" dirty="0" smtClean="0"/>
          </a:p>
          <a:p>
            <a:pPr>
              <a:buNone/>
            </a:pPr>
            <a:r>
              <a:rPr lang="sr-Latn-RS" sz="8800" b="1" dirty="0" smtClean="0"/>
              <a:t>    Strategija 2</a:t>
            </a:r>
            <a:r>
              <a:rPr lang="sr-Latn-RS" sz="8800" dirty="0" smtClean="0"/>
              <a:t>: </a:t>
            </a:r>
            <a:r>
              <a:rPr lang="sr-Latn-RS" sz="8800" b="1" dirty="0" smtClean="0"/>
              <a:t>Dalje unapredjenje MLS</a:t>
            </a:r>
          </a:p>
          <a:p>
            <a:pPr>
              <a:buNone/>
            </a:pPr>
            <a:r>
              <a:rPr lang="sr-Latn-RS" sz="8800" b="1" dirty="0" smtClean="0"/>
              <a:t>    </a:t>
            </a:r>
            <a:r>
              <a:rPr lang="sr-Latn-RS" sz="8800" dirty="0" smtClean="0"/>
              <a:t>Dva pristupa:</a:t>
            </a:r>
          </a:p>
          <a:p>
            <a:endParaRPr lang="sr-Latn-RS" sz="8800" dirty="0" smtClean="0"/>
          </a:p>
          <a:p>
            <a:pPr>
              <a:buNone/>
            </a:pPr>
            <a:r>
              <a:rPr lang="sr-Latn-RS" sz="8800" dirty="0" smtClean="0"/>
              <a:t>    </a:t>
            </a:r>
            <a:r>
              <a:rPr lang="sr-Latn-RS" sz="8800" dirty="0" smtClean="0">
                <a:solidFill>
                  <a:schemeClr val="accent2"/>
                </a:solidFill>
              </a:rPr>
              <a:t>1. </a:t>
            </a:r>
            <a:r>
              <a:rPr lang="sr-Latn-RS" sz="8800" dirty="0" smtClean="0"/>
              <a:t>Rešenje dobijeno kao rezultat u jednoj MLS iteraciji uzeti kao početno rešenje za narednu iteraciju.</a:t>
            </a:r>
          </a:p>
          <a:p>
            <a:pPr>
              <a:buNone/>
            </a:pPr>
            <a:endParaRPr lang="sr-Latn-RS" sz="8800" dirty="0" smtClean="0"/>
          </a:p>
          <a:p>
            <a:pPr>
              <a:buNone/>
            </a:pPr>
            <a:r>
              <a:rPr lang="sr-Latn-RS" sz="8800" dirty="0" smtClean="0"/>
              <a:t>     ili</a:t>
            </a:r>
          </a:p>
          <a:p>
            <a:pPr>
              <a:buNone/>
            </a:pPr>
            <a:endParaRPr lang="sr-Latn-RS" sz="8800" dirty="0" smtClean="0"/>
          </a:p>
          <a:p>
            <a:pPr>
              <a:buNone/>
            </a:pPr>
            <a:r>
              <a:rPr lang="sr-Latn-RS" sz="8800" dirty="0" smtClean="0"/>
              <a:t>    </a:t>
            </a:r>
            <a:r>
              <a:rPr lang="sr-Latn-RS" sz="8800" dirty="0" smtClean="0">
                <a:solidFill>
                  <a:schemeClr val="accent2"/>
                </a:solidFill>
              </a:rPr>
              <a:t>2</a:t>
            </a:r>
            <a:r>
              <a:rPr lang="sr-Latn-RS" sz="8800" dirty="0" smtClean="0"/>
              <a:t>.Perturbaciju rešenja dobijenog kao rezultat u jednoj MLS iteraciji uzeti kao početno rešenje za narednu iteraciju.</a:t>
            </a:r>
          </a:p>
          <a:p>
            <a:pPr>
              <a:buNone/>
            </a:pPr>
            <a:r>
              <a:rPr lang="sr-Latn-RS" sz="8800" dirty="0" smtClean="0"/>
              <a:t>    Perturbacija se vrši u skladu sa prethodnim iskustvom (istorijom pretraživanja).</a:t>
            </a:r>
          </a:p>
          <a:p>
            <a:pPr>
              <a:buNone/>
            </a:pPr>
            <a:endParaRPr lang="sr-Latn-RS" sz="8800" dirty="0" smtClean="0"/>
          </a:p>
          <a:p>
            <a:pPr>
              <a:buNone/>
            </a:pPr>
            <a:r>
              <a:rPr lang="sr-Latn-RS" sz="8800" dirty="0" smtClean="0"/>
              <a:t>    Ovaj drugi pristup pri unapređenja MILS se naziva </a:t>
            </a:r>
            <a:r>
              <a:rPr lang="sr-Latn-RS" sz="8800" b="1" dirty="0" smtClean="0"/>
              <a:t>Iterirano lokalno pretraživanje </a:t>
            </a:r>
            <a:r>
              <a:rPr lang="sr-Latn-RS" sz="8800" dirty="0" smtClean="0"/>
              <a:t>(</a:t>
            </a:r>
            <a:r>
              <a:rPr lang="sr-Latn-RS" sz="8800" b="1" dirty="0" smtClean="0"/>
              <a:t>Iterated Local Search – LS)</a:t>
            </a:r>
          </a:p>
          <a:p>
            <a:pPr>
              <a:buNone/>
            </a:pPr>
            <a:endParaRPr lang="sr-Latn-RS" sz="5100" dirty="0" smtClean="0"/>
          </a:p>
          <a:p>
            <a:pPr>
              <a:buNone/>
            </a:pPr>
            <a:r>
              <a:rPr lang="sr-Latn-RS" sz="5100" dirty="0" smtClean="0"/>
              <a:t>   </a:t>
            </a:r>
          </a:p>
          <a:p>
            <a:pPr>
              <a:buNone/>
            </a:pPr>
            <a:r>
              <a:rPr lang="sr-Latn-RS" dirty="0" smtClean="0"/>
              <a:t>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2675</TotalTime>
  <Words>2393</Words>
  <Application>Microsoft Office PowerPoint</Application>
  <PresentationFormat>On-screen Show (4:3)</PresentationFormat>
  <Paragraphs>365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Flow</vt:lpstr>
      <vt:lpstr>Heuristike zasnovane na lokalnom pretraživanju</vt:lpstr>
      <vt:lpstr>Lokalno pretraživanje (Local Search -LS)</vt:lpstr>
      <vt:lpstr>Lokalno pretraživanje</vt:lpstr>
      <vt:lpstr>Lokalno pretraživanje</vt:lpstr>
      <vt:lpstr>Šema lokalnog pretraživanja</vt:lpstr>
      <vt:lpstr>Lokalno pretraživanje</vt:lpstr>
      <vt:lpstr>PowerPoint Presentation</vt:lpstr>
      <vt:lpstr>Strategije poboljšanja LS</vt:lpstr>
      <vt:lpstr>Strategije poboljšanja LS</vt:lpstr>
      <vt:lpstr>Osnovna šema ILS</vt:lpstr>
      <vt:lpstr>Princip ILS</vt:lpstr>
      <vt:lpstr>Iterated Local Search</vt:lpstr>
      <vt:lpstr>Proširenje koncepta ILS</vt:lpstr>
      <vt:lpstr>Simulirano kaljenje Simulated Annealing (SA)</vt:lpstr>
      <vt:lpstr>Osnovna šema SA</vt:lpstr>
      <vt:lpstr>Princip SA</vt:lpstr>
      <vt:lpstr>Šema jedne varijante SA </vt:lpstr>
      <vt:lpstr>Tabu pretraživanje (Tabu Search - TS)</vt:lpstr>
      <vt:lpstr>Tabu pretraživanje</vt:lpstr>
      <vt:lpstr>Tabu pretraživanje</vt:lpstr>
      <vt:lpstr>Tabu pretraživanje</vt:lpstr>
      <vt:lpstr>Tabu pretraživanje</vt:lpstr>
      <vt:lpstr>Tabu pretraživanje</vt:lpstr>
      <vt:lpstr>Šema osnovne varijante TS</vt:lpstr>
      <vt:lpstr>Reaktivno tabu pretraživanje (Reactive Tabu Search )</vt:lpstr>
      <vt:lpstr>Reaktivno tabu pretraživanje</vt:lpstr>
      <vt:lpstr>Metoda promenljivih okolina Variable Neighborhood Search-VNS</vt:lpstr>
      <vt:lpstr>Metoda promenljivih okolina</vt:lpstr>
      <vt:lpstr>Metoda promenljivih okolina</vt:lpstr>
      <vt:lpstr>PowerPoint Presentation</vt:lpstr>
      <vt:lpstr>     Metoda promenljivih okolina </vt:lpstr>
      <vt:lpstr>Metoda promenljivog spusta</vt:lpstr>
      <vt:lpstr>                    Grafički prikaz VND</vt:lpstr>
      <vt:lpstr>                    ...ili ovako...prikaz VND</vt:lpstr>
      <vt:lpstr>Šematski prikaz VND</vt:lpstr>
      <vt:lpstr>Redukovana metoda promenljivih okolina</vt:lpstr>
      <vt:lpstr>Šematski prikaz RVNS</vt:lpstr>
      <vt:lpstr>Redukovana metoda promenljivih okolina</vt:lpstr>
      <vt:lpstr>(Osnovna) metoda promenljivih okolina</vt:lpstr>
      <vt:lpstr>(Osnovna) metoda promenljivih okolina</vt:lpstr>
      <vt:lpstr>(Osnovna) metoda promenljivih okolina</vt:lpstr>
      <vt:lpstr>Šema (osnovne) metode promenljivih okolina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Heuristike zasnovane na lokalnom pretraživanju</dc:title>
  <dc:creator>MBa</dc:creator>
  <cp:lastModifiedBy>ZS</cp:lastModifiedBy>
  <cp:revision>199</cp:revision>
  <dcterms:created xsi:type="dcterms:W3CDTF">2012-03-07T13:04:44Z</dcterms:created>
  <dcterms:modified xsi:type="dcterms:W3CDTF">2017-05-14T07:52:23Z</dcterms:modified>
</cp:coreProperties>
</file>